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0"/>
  </p:notesMasterIdLst>
  <p:sldIdLst>
    <p:sldId id="256" r:id="rId2"/>
    <p:sldId id="258" r:id="rId3"/>
    <p:sldId id="327" r:id="rId4"/>
    <p:sldId id="350" r:id="rId5"/>
    <p:sldId id="351" r:id="rId6"/>
    <p:sldId id="259" r:id="rId7"/>
    <p:sldId id="260" r:id="rId8"/>
    <p:sldId id="261" r:id="rId9"/>
    <p:sldId id="310" r:id="rId10"/>
    <p:sldId id="311" r:id="rId11"/>
    <p:sldId id="314" r:id="rId12"/>
    <p:sldId id="263" r:id="rId13"/>
    <p:sldId id="315" r:id="rId14"/>
    <p:sldId id="278" r:id="rId15"/>
    <p:sldId id="316" r:id="rId16"/>
    <p:sldId id="317" r:id="rId17"/>
    <p:sldId id="326" r:id="rId18"/>
    <p:sldId id="318" r:id="rId19"/>
    <p:sldId id="264" r:id="rId20"/>
    <p:sldId id="270" r:id="rId21"/>
    <p:sldId id="320" r:id="rId22"/>
    <p:sldId id="328" r:id="rId23"/>
    <p:sldId id="329" r:id="rId24"/>
    <p:sldId id="330" r:id="rId25"/>
    <p:sldId id="331" r:id="rId26"/>
    <p:sldId id="332" r:id="rId27"/>
    <p:sldId id="333" r:id="rId28"/>
    <p:sldId id="334" r:id="rId29"/>
    <p:sldId id="336" r:id="rId30"/>
    <p:sldId id="337" r:id="rId31"/>
    <p:sldId id="338" r:id="rId32"/>
    <p:sldId id="347" r:id="rId33"/>
    <p:sldId id="349" r:id="rId34"/>
    <p:sldId id="321" r:id="rId35"/>
    <p:sldId id="322" r:id="rId36"/>
    <p:sldId id="324" r:id="rId37"/>
    <p:sldId id="325" r:id="rId38"/>
    <p:sldId id="265" r:id="rId39"/>
    <p:sldId id="280" r:id="rId40"/>
    <p:sldId id="339" r:id="rId41"/>
    <p:sldId id="340" r:id="rId42"/>
    <p:sldId id="341" r:id="rId43"/>
    <p:sldId id="348" r:id="rId44"/>
    <p:sldId id="266" r:id="rId45"/>
    <p:sldId id="342" r:id="rId46"/>
    <p:sldId id="343" r:id="rId47"/>
    <p:sldId id="344" r:id="rId48"/>
    <p:sldId id="345" r:id="rId49"/>
  </p:sldIdLst>
  <p:sldSz cx="9144000" cy="5143500" type="screen16x9"/>
  <p:notesSz cx="6858000" cy="9144000"/>
  <p:embeddedFontLst>
    <p:embeddedFont>
      <p:font typeface="Abril Fatface" panose="02010600030101010101" charset="0"/>
      <p:regular r:id="rId51"/>
    </p:embeddedFont>
    <p:embeddedFont>
      <p:font typeface="Bebas Neue" panose="02010600030101010101" charset="0"/>
      <p:regular r:id="rId52"/>
    </p:embeddedFont>
    <p:embeddedFont>
      <p:font typeface="Calibri" panose="020F0502020204030204" pitchFamily="34" charset="0"/>
      <p:regular r:id="rId53"/>
      <p:bold r:id="rId54"/>
      <p:italic r:id="rId55"/>
      <p:boldItalic r:id="rId56"/>
    </p:embeddedFont>
    <p:embeddedFont>
      <p:font typeface="Cambria" panose="02040503050406030204" pitchFamily="18" charset="0"/>
      <p:regular r:id="rId57"/>
      <p:bold r:id="rId58"/>
      <p:italic r:id="rId59"/>
      <p:boldItalic r:id="rId60"/>
    </p:embeddedFont>
    <p:embeddedFont>
      <p:font typeface="Cambria Math" panose="02040503050406030204" pitchFamily="18" charset="0"/>
      <p:regular r:id="rId61"/>
    </p:embeddedFont>
    <p:embeddedFont>
      <p:font typeface="Consolas" panose="020B0609020204030204" pitchFamily="49" charset="0"/>
      <p:regular r:id="rId62"/>
      <p:bold r:id="rId63"/>
      <p:italic r:id="rId64"/>
      <p:boldItalic r:id="rId65"/>
    </p:embeddedFont>
    <p:embeddedFont>
      <p:font typeface="Oxygen" panose="02000503000000000000" pitchFamily="2" charset="0"/>
      <p:regular r:id="rId66"/>
      <p:bold r:id="rId67"/>
    </p:embeddedFont>
    <p:embeddedFont>
      <p:font typeface="Oxygen Light" panose="02000303000000000000" pitchFamily="2"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贺" initials="贺" lastIdx="1" clrIdx="0">
    <p:extLst>
      <p:ext uri="{19B8F6BF-5375-455C-9EA6-DF929625EA0E}">
        <p15:presenceInfo xmlns:p15="http://schemas.microsoft.com/office/powerpoint/2012/main" userId="639c601ec687c5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F8C9F3-A752-4F11-A839-66BAC7F5E2F5}">
  <a:tblStyle styleId="{EEF8C9F3-A752-4F11-A839-66BAC7F5E2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94660"/>
  </p:normalViewPr>
  <p:slideViewPr>
    <p:cSldViewPr snapToGrid="0">
      <p:cViewPr varScale="1">
        <p:scale>
          <a:sx n="93" d="100"/>
          <a:sy n="93" d="100"/>
        </p:scale>
        <p:origin x="7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78531\Desktop\FYP\&#33521;&#25991;\mea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78531\Desktop\FYP\&#20013;&#25991;\&#34092;&#33756;&#31867;&#21450;&#20854;&#21046;&#21697;%20(Vegetables%20and%20vegetable%20produc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800" dirty="0">
                <a:latin typeface="Times New Roman" panose="02020603050405020304" pitchFamily="18" charset="0"/>
                <a:cs typeface="Times New Roman" panose="02020603050405020304" pitchFamily="18" charset="0"/>
              </a:rPr>
              <a:t>Meat Energy (kcal)</a:t>
            </a:r>
          </a:p>
        </c:rich>
      </c:tx>
      <c:layout>
        <c:manualLayout>
          <c:xMode val="edge"/>
          <c:yMode val="edge"/>
          <c:x val="0.32160067597830388"/>
          <c:y val="5.3166155299818822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6544831567106744E-2"/>
          <c:y val="0.19251559251559253"/>
          <c:w val="0.87533486768101354"/>
          <c:h val="0.72554844365867988"/>
        </c:manualLayout>
      </c:layout>
      <c:scatterChart>
        <c:scatterStyle val="lineMarker"/>
        <c:varyColors val="0"/>
        <c:ser>
          <c:idx val="0"/>
          <c:order val="0"/>
          <c:tx>
            <c:strRef>
              <c:f>meat!$C$1</c:f>
              <c:strCache>
                <c:ptCount val="1"/>
                <c:pt idx="0">
                  <c:v>能量(千卡)</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meat!$C$2:$C$1804</c:f>
              <c:numCache>
                <c:formatCode>General</c:formatCode>
                <c:ptCount val="1803"/>
                <c:pt idx="0">
                  <c:v>110</c:v>
                </c:pt>
                <c:pt idx="1">
                  <c:v>86</c:v>
                </c:pt>
                <c:pt idx="2">
                  <c:v>99</c:v>
                </c:pt>
                <c:pt idx="3">
                  <c:v>101</c:v>
                </c:pt>
                <c:pt idx="4">
                  <c:v>95</c:v>
                </c:pt>
                <c:pt idx="5">
                  <c:v>164</c:v>
                </c:pt>
                <c:pt idx="6">
                  <c:v>82</c:v>
                </c:pt>
                <c:pt idx="7">
                  <c:v>158</c:v>
                </c:pt>
                <c:pt idx="8">
                  <c:v>79</c:v>
                </c:pt>
                <c:pt idx="9">
                  <c:v>143</c:v>
                </c:pt>
                <c:pt idx="10">
                  <c:v>112</c:v>
                </c:pt>
                <c:pt idx="11">
                  <c:v>87</c:v>
                </c:pt>
                <c:pt idx="12">
                  <c:v>72</c:v>
                </c:pt>
                <c:pt idx="13">
                  <c:v>268</c:v>
                </c:pt>
                <c:pt idx="14">
                  <c:v>112</c:v>
                </c:pt>
                <c:pt idx="15">
                  <c:v>88</c:v>
                </c:pt>
                <c:pt idx="16">
                  <c:v>215</c:v>
                </c:pt>
                <c:pt idx="17">
                  <c:v>130</c:v>
                </c:pt>
                <c:pt idx="18">
                  <c:v>2</c:v>
                </c:pt>
                <c:pt idx="19">
                  <c:v>277</c:v>
                </c:pt>
                <c:pt idx="20">
                  <c:v>36</c:v>
                </c:pt>
                <c:pt idx="21">
                  <c:v>89</c:v>
                </c:pt>
                <c:pt idx="22">
                  <c:v>98</c:v>
                </c:pt>
                <c:pt idx="23">
                  <c:v>90</c:v>
                </c:pt>
                <c:pt idx="24">
                  <c:v>102</c:v>
                </c:pt>
                <c:pt idx="25">
                  <c:v>87</c:v>
                </c:pt>
                <c:pt idx="26">
                  <c:v>99</c:v>
                </c:pt>
                <c:pt idx="27">
                  <c:v>155</c:v>
                </c:pt>
                <c:pt idx="28">
                  <c:v>172</c:v>
                </c:pt>
                <c:pt idx="29">
                  <c:v>86</c:v>
                </c:pt>
                <c:pt idx="30">
                  <c:v>99</c:v>
                </c:pt>
                <c:pt idx="31">
                  <c:v>106</c:v>
                </c:pt>
                <c:pt idx="32">
                  <c:v>100</c:v>
                </c:pt>
                <c:pt idx="33">
                  <c:v>294</c:v>
                </c:pt>
                <c:pt idx="34">
                  <c:v>242</c:v>
                </c:pt>
                <c:pt idx="35">
                  <c:v>79</c:v>
                </c:pt>
                <c:pt idx="36">
                  <c:v>59</c:v>
                </c:pt>
                <c:pt idx="37">
                  <c:v>69</c:v>
                </c:pt>
                <c:pt idx="38">
                  <c:v>197</c:v>
                </c:pt>
                <c:pt idx="39">
                  <c:v>163</c:v>
                </c:pt>
                <c:pt idx="40">
                  <c:v>81</c:v>
                </c:pt>
                <c:pt idx="41">
                  <c:v>265</c:v>
                </c:pt>
                <c:pt idx="42">
                  <c:v>392</c:v>
                </c:pt>
                <c:pt idx="43">
                  <c:v>148</c:v>
                </c:pt>
                <c:pt idx="44">
                  <c:v>74</c:v>
                </c:pt>
                <c:pt idx="45">
                  <c:v>148</c:v>
                </c:pt>
                <c:pt idx="46">
                  <c:v>202</c:v>
                </c:pt>
                <c:pt idx="47">
                  <c:v>275</c:v>
                </c:pt>
                <c:pt idx="48">
                  <c:v>137</c:v>
                </c:pt>
                <c:pt idx="49">
                  <c:v>90</c:v>
                </c:pt>
                <c:pt idx="50">
                  <c:v>266</c:v>
                </c:pt>
                <c:pt idx="51">
                  <c:v>82</c:v>
                </c:pt>
                <c:pt idx="52">
                  <c:v>77</c:v>
                </c:pt>
                <c:pt idx="53">
                  <c:v>72</c:v>
                </c:pt>
                <c:pt idx="54">
                  <c:v>137</c:v>
                </c:pt>
                <c:pt idx="55">
                  <c:v>68</c:v>
                </c:pt>
                <c:pt idx="56">
                  <c:v>97</c:v>
                </c:pt>
                <c:pt idx="57">
                  <c:v>84</c:v>
                </c:pt>
                <c:pt idx="58">
                  <c:v>115</c:v>
                </c:pt>
                <c:pt idx="59">
                  <c:v>90</c:v>
                </c:pt>
                <c:pt idx="60">
                  <c:v>175</c:v>
                </c:pt>
                <c:pt idx="61">
                  <c:v>92</c:v>
                </c:pt>
                <c:pt idx="62">
                  <c:v>189</c:v>
                </c:pt>
                <c:pt idx="63">
                  <c:v>105</c:v>
                </c:pt>
                <c:pt idx="64">
                  <c:v>84</c:v>
                </c:pt>
                <c:pt idx="65">
                  <c:v>66</c:v>
                </c:pt>
                <c:pt idx="66">
                  <c:v>101</c:v>
                </c:pt>
                <c:pt idx="67">
                  <c:v>96</c:v>
                </c:pt>
                <c:pt idx="68">
                  <c:v>287</c:v>
                </c:pt>
                <c:pt idx="69">
                  <c:v>83</c:v>
                </c:pt>
                <c:pt idx="70">
                  <c:v>93</c:v>
                </c:pt>
                <c:pt idx="71">
                  <c:v>264</c:v>
                </c:pt>
                <c:pt idx="72">
                  <c:v>60</c:v>
                </c:pt>
                <c:pt idx="73">
                  <c:v>103</c:v>
                </c:pt>
                <c:pt idx="74">
                  <c:v>85</c:v>
                </c:pt>
                <c:pt idx="75">
                  <c:v>53</c:v>
                </c:pt>
                <c:pt idx="76">
                  <c:v>95</c:v>
                </c:pt>
                <c:pt idx="77">
                  <c:v>97</c:v>
                </c:pt>
                <c:pt idx="78">
                  <c:v>56</c:v>
                </c:pt>
                <c:pt idx="79">
                  <c:v>87</c:v>
                </c:pt>
                <c:pt idx="80">
                  <c:v>54</c:v>
                </c:pt>
                <c:pt idx="81">
                  <c:v>47</c:v>
                </c:pt>
                <c:pt idx="82">
                  <c:v>103</c:v>
                </c:pt>
                <c:pt idx="83">
                  <c:v>71</c:v>
                </c:pt>
                <c:pt idx="84">
                  <c:v>78</c:v>
                </c:pt>
                <c:pt idx="85">
                  <c:v>262</c:v>
                </c:pt>
                <c:pt idx="86">
                  <c:v>25</c:v>
                </c:pt>
                <c:pt idx="87">
                  <c:v>79</c:v>
                </c:pt>
                <c:pt idx="88">
                  <c:v>74</c:v>
                </c:pt>
                <c:pt idx="89">
                  <c:v>33</c:v>
                </c:pt>
                <c:pt idx="90">
                  <c:v>95</c:v>
                </c:pt>
                <c:pt idx="91">
                  <c:v>57</c:v>
                </c:pt>
                <c:pt idx="92">
                  <c:v>60</c:v>
                </c:pt>
                <c:pt idx="93">
                  <c:v>81</c:v>
                </c:pt>
                <c:pt idx="94">
                  <c:v>90</c:v>
                </c:pt>
                <c:pt idx="95">
                  <c:v>89</c:v>
                </c:pt>
                <c:pt idx="96">
                  <c:v>52</c:v>
                </c:pt>
                <c:pt idx="97">
                  <c:v>119</c:v>
                </c:pt>
                <c:pt idx="98">
                  <c:v>45</c:v>
                </c:pt>
                <c:pt idx="99">
                  <c:v>153</c:v>
                </c:pt>
                <c:pt idx="100">
                  <c:v>198</c:v>
                </c:pt>
                <c:pt idx="101">
                  <c:v>100</c:v>
                </c:pt>
                <c:pt idx="102">
                  <c:v>40</c:v>
                </c:pt>
                <c:pt idx="103">
                  <c:v>340</c:v>
                </c:pt>
                <c:pt idx="104">
                  <c:v>62</c:v>
                </c:pt>
                <c:pt idx="105">
                  <c:v>93</c:v>
                </c:pt>
                <c:pt idx="106">
                  <c:v>100</c:v>
                </c:pt>
                <c:pt idx="107">
                  <c:v>59</c:v>
                </c:pt>
                <c:pt idx="108">
                  <c:v>62</c:v>
                </c:pt>
                <c:pt idx="109">
                  <c:v>355</c:v>
                </c:pt>
                <c:pt idx="110">
                  <c:v>80</c:v>
                </c:pt>
                <c:pt idx="111">
                  <c:v>61</c:v>
                </c:pt>
                <c:pt idx="112">
                  <c:v>80</c:v>
                </c:pt>
                <c:pt idx="113">
                  <c:v>71</c:v>
                </c:pt>
                <c:pt idx="114">
                  <c:v>90</c:v>
                </c:pt>
                <c:pt idx="115">
                  <c:v>163</c:v>
                </c:pt>
                <c:pt idx="116">
                  <c:v>313</c:v>
                </c:pt>
                <c:pt idx="117">
                  <c:v>75</c:v>
                </c:pt>
                <c:pt idx="118">
                  <c:v>322</c:v>
                </c:pt>
                <c:pt idx="119">
                  <c:v>84</c:v>
                </c:pt>
                <c:pt idx="120">
                  <c:v>77</c:v>
                </c:pt>
                <c:pt idx="121">
                  <c:v>106</c:v>
                </c:pt>
                <c:pt idx="122">
                  <c:v>90</c:v>
                </c:pt>
                <c:pt idx="123">
                  <c:v>89</c:v>
                </c:pt>
                <c:pt idx="124">
                  <c:v>105</c:v>
                </c:pt>
                <c:pt idx="125">
                  <c:v>104</c:v>
                </c:pt>
                <c:pt idx="126">
                  <c:v>87</c:v>
                </c:pt>
                <c:pt idx="127">
                  <c:v>297</c:v>
                </c:pt>
                <c:pt idx="128">
                  <c:v>99</c:v>
                </c:pt>
                <c:pt idx="129">
                  <c:v>77</c:v>
                </c:pt>
                <c:pt idx="130">
                  <c:v>107</c:v>
                </c:pt>
                <c:pt idx="131">
                  <c:v>278</c:v>
                </c:pt>
                <c:pt idx="132">
                  <c:v>177</c:v>
                </c:pt>
                <c:pt idx="133">
                  <c:v>73</c:v>
                </c:pt>
                <c:pt idx="134">
                  <c:v>66</c:v>
                </c:pt>
                <c:pt idx="135">
                  <c:v>53</c:v>
                </c:pt>
                <c:pt idx="136">
                  <c:v>60</c:v>
                </c:pt>
                <c:pt idx="137">
                  <c:v>177</c:v>
                </c:pt>
                <c:pt idx="138">
                  <c:v>79</c:v>
                </c:pt>
                <c:pt idx="139">
                  <c:v>98</c:v>
                </c:pt>
                <c:pt idx="140">
                  <c:v>88</c:v>
                </c:pt>
                <c:pt idx="141">
                  <c:v>77</c:v>
                </c:pt>
                <c:pt idx="142">
                  <c:v>78</c:v>
                </c:pt>
                <c:pt idx="143">
                  <c:v>114</c:v>
                </c:pt>
                <c:pt idx="144">
                  <c:v>89</c:v>
                </c:pt>
                <c:pt idx="145">
                  <c:v>211</c:v>
                </c:pt>
                <c:pt idx="146">
                  <c:v>164</c:v>
                </c:pt>
                <c:pt idx="147">
                  <c:v>155</c:v>
                </c:pt>
                <c:pt idx="148">
                  <c:v>121</c:v>
                </c:pt>
                <c:pt idx="149">
                  <c:v>99</c:v>
                </c:pt>
                <c:pt idx="150">
                  <c:v>112</c:v>
                </c:pt>
                <c:pt idx="151">
                  <c:v>87</c:v>
                </c:pt>
                <c:pt idx="152">
                  <c:v>116</c:v>
                </c:pt>
                <c:pt idx="153">
                  <c:v>116</c:v>
                </c:pt>
                <c:pt idx="154">
                  <c:v>198</c:v>
                </c:pt>
                <c:pt idx="155">
                  <c:v>198</c:v>
                </c:pt>
                <c:pt idx="156">
                  <c:v>152</c:v>
                </c:pt>
                <c:pt idx="157">
                  <c:v>135</c:v>
                </c:pt>
                <c:pt idx="158">
                  <c:v>229</c:v>
                </c:pt>
                <c:pt idx="159">
                  <c:v>122</c:v>
                </c:pt>
                <c:pt idx="160">
                  <c:v>95</c:v>
                </c:pt>
                <c:pt idx="161">
                  <c:v>140</c:v>
                </c:pt>
                <c:pt idx="162">
                  <c:v>110</c:v>
                </c:pt>
                <c:pt idx="163">
                  <c:v>239</c:v>
                </c:pt>
                <c:pt idx="164">
                  <c:v>186</c:v>
                </c:pt>
                <c:pt idx="165">
                  <c:v>102</c:v>
                </c:pt>
                <c:pt idx="166">
                  <c:v>79</c:v>
                </c:pt>
                <c:pt idx="167">
                  <c:v>119</c:v>
                </c:pt>
                <c:pt idx="168">
                  <c:v>93</c:v>
                </c:pt>
                <c:pt idx="169">
                  <c:v>206</c:v>
                </c:pt>
                <c:pt idx="170">
                  <c:v>208</c:v>
                </c:pt>
                <c:pt idx="171">
                  <c:v>105</c:v>
                </c:pt>
                <c:pt idx="172">
                  <c:v>76</c:v>
                </c:pt>
                <c:pt idx="173">
                  <c:v>158</c:v>
                </c:pt>
                <c:pt idx="174">
                  <c:v>123</c:v>
                </c:pt>
                <c:pt idx="175">
                  <c:v>132</c:v>
                </c:pt>
                <c:pt idx="176">
                  <c:v>103</c:v>
                </c:pt>
                <c:pt idx="177">
                  <c:v>124</c:v>
                </c:pt>
                <c:pt idx="178">
                  <c:v>97</c:v>
                </c:pt>
                <c:pt idx="179">
                  <c:v>208</c:v>
                </c:pt>
                <c:pt idx="180">
                  <c:v>185</c:v>
                </c:pt>
                <c:pt idx="181">
                  <c:v>117</c:v>
                </c:pt>
                <c:pt idx="182">
                  <c:v>91</c:v>
                </c:pt>
                <c:pt idx="183">
                  <c:v>187</c:v>
                </c:pt>
                <c:pt idx="184">
                  <c:v>146</c:v>
                </c:pt>
                <c:pt idx="185">
                  <c:v>121</c:v>
                </c:pt>
                <c:pt idx="186">
                  <c:v>94</c:v>
                </c:pt>
                <c:pt idx="187">
                  <c:v>124</c:v>
                </c:pt>
                <c:pt idx="188">
                  <c:v>97</c:v>
                </c:pt>
                <c:pt idx="189">
                  <c:v>133</c:v>
                </c:pt>
                <c:pt idx="190">
                  <c:v>104</c:v>
                </c:pt>
                <c:pt idx="191">
                  <c:v>153</c:v>
                </c:pt>
                <c:pt idx="192">
                  <c:v>119</c:v>
                </c:pt>
                <c:pt idx="193">
                  <c:v>146</c:v>
                </c:pt>
                <c:pt idx="194">
                  <c:v>114</c:v>
                </c:pt>
                <c:pt idx="195">
                  <c:v>177</c:v>
                </c:pt>
                <c:pt idx="196">
                  <c:v>98</c:v>
                </c:pt>
                <c:pt idx="197">
                  <c:v>116</c:v>
                </c:pt>
                <c:pt idx="198">
                  <c:v>90</c:v>
                </c:pt>
                <c:pt idx="199">
                  <c:v>109</c:v>
                </c:pt>
                <c:pt idx="200">
                  <c:v>85</c:v>
                </c:pt>
                <c:pt idx="201">
                  <c:v>113</c:v>
                </c:pt>
                <c:pt idx="202">
                  <c:v>81</c:v>
                </c:pt>
                <c:pt idx="203">
                  <c:v>123</c:v>
                </c:pt>
                <c:pt idx="204">
                  <c:v>96</c:v>
                </c:pt>
                <c:pt idx="205">
                  <c:v>119</c:v>
                </c:pt>
                <c:pt idx="206">
                  <c:v>92</c:v>
                </c:pt>
                <c:pt idx="207">
                  <c:v>128</c:v>
                </c:pt>
                <c:pt idx="208">
                  <c:v>128</c:v>
                </c:pt>
                <c:pt idx="209">
                  <c:v>186</c:v>
                </c:pt>
                <c:pt idx="210">
                  <c:v>186</c:v>
                </c:pt>
                <c:pt idx="211">
                  <c:v>113</c:v>
                </c:pt>
                <c:pt idx="212">
                  <c:v>88</c:v>
                </c:pt>
                <c:pt idx="213">
                  <c:v>108</c:v>
                </c:pt>
                <c:pt idx="214">
                  <c:v>172</c:v>
                </c:pt>
                <c:pt idx="215">
                  <c:v>134</c:v>
                </c:pt>
                <c:pt idx="216">
                  <c:v>187</c:v>
                </c:pt>
                <c:pt idx="217">
                  <c:v>146</c:v>
                </c:pt>
                <c:pt idx="218">
                  <c:v>305</c:v>
                </c:pt>
                <c:pt idx="219">
                  <c:v>118</c:v>
                </c:pt>
                <c:pt idx="220">
                  <c:v>92</c:v>
                </c:pt>
                <c:pt idx="221">
                  <c:v>121</c:v>
                </c:pt>
                <c:pt idx="222">
                  <c:v>94</c:v>
                </c:pt>
                <c:pt idx="223">
                  <c:v>104</c:v>
                </c:pt>
                <c:pt idx="224">
                  <c:v>221</c:v>
                </c:pt>
                <c:pt idx="225">
                  <c:v>158</c:v>
                </c:pt>
                <c:pt idx="226">
                  <c:v>139</c:v>
                </c:pt>
                <c:pt idx="227">
                  <c:v>149</c:v>
                </c:pt>
                <c:pt idx="228">
                  <c:v>116</c:v>
                </c:pt>
                <c:pt idx="229">
                  <c:v>139</c:v>
                </c:pt>
                <c:pt idx="230">
                  <c:v>139</c:v>
                </c:pt>
                <c:pt idx="231">
                  <c:v>136</c:v>
                </c:pt>
                <c:pt idx="232">
                  <c:v>216</c:v>
                </c:pt>
                <c:pt idx="233">
                  <c:v>168</c:v>
                </c:pt>
                <c:pt idx="234">
                  <c:v>153</c:v>
                </c:pt>
                <c:pt idx="235">
                  <c:v>166</c:v>
                </c:pt>
                <c:pt idx="236">
                  <c:v>126</c:v>
                </c:pt>
                <c:pt idx="237">
                  <c:v>108</c:v>
                </c:pt>
                <c:pt idx="238">
                  <c:v>134</c:v>
                </c:pt>
                <c:pt idx="239">
                  <c:v>105</c:v>
                </c:pt>
                <c:pt idx="240">
                  <c:v>118</c:v>
                </c:pt>
                <c:pt idx="241">
                  <c:v>92</c:v>
                </c:pt>
                <c:pt idx="242">
                  <c:v>252</c:v>
                </c:pt>
                <c:pt idx="243">
                  <c:v>197</c:v>
                </c:pt>
                <c:pt idx="244">
                  <c:v>262</c:v>
                </c:pt>
                <c:pt idx="245">
                  <c:v>184</c:v>
                </c:pt>
                <c:pt idx="246">
                  <c:v>144</c:v>
                </c:pt>
                <c:pt idx="247">
                  <c:v>190</c:v>
                </c:pt>
                <c:pt idx="248">
                  <c:v>148</c:v>
                </c:pt>
                <c:pt idx="249">
                  <c:v>124</c:v>
                </c:pt>
                <c:pt idx="250">
                  <c:v>97</c:v>
                </c:pt>
                <c:pt idx="251">
                  <c:v>169</c:v>
                </c:pt>
                <c:pt idx="252">
                  <c:v>138</c:v>
                </c:pt>
                <c:pt idx="253">
                  <c:v>109</c:v>
                </c:pt>
                <c:pt idx="254">
                  <c:v>85</c:v>
                </c:pt>
                <c:pt idx="255">
                  <c:v>105</c:v>
                </c:pt>
                <c:pt idx="256">
                  <c:v>95</c:v>
                </c:pt>
                <c:pt idx="257">
                  <c:v>182</c:v>
                </c:pt>
                <c:pt idx="258">
                  <c:v>142</c:v>
                </c:pt>
                <c:pt idx="259">
                  <c:v>150</c:v>
                </c:pt>
                <c:pt idx="260">
                  <c:v>119</c:v>
                </c:pt>
                <c:pt idx="261">
                  <c:v>139</c:v>
                </c:pt>
                <c:pt idx="262">
                  <c:v>184</c:v>
                </c:pt>
                <c:pt idx="263">
                  <c:v>0</c:v>
                </c:pt>
                <c:pt idx="264">
                  <c:v>128</c:v>
                </c:pt>
                <c:pt idx="265">
                  <c:v>96</c:v>
                </c:pt>
                <c:pt idx="266">
                  <c:v>178</c:v>
                </c:pt>
                <c:pt idx="267">
                  <c:v>160</c:v>
                </c:pt>
                <c:pt idx="268">
                  <c:v>147</c:v>
                </c:pt>
                <c:pt idx="269">
                  <c:v>96</c:v>
                </c:pt>
                <c:pt idx="270">
                  <c:v>111</c:v>
                </c:pt>
                <c:pt idx="271">
                  <c:v>87</c:v>
                </c:pt>
                <c:pt idx="272">
                  <c:v>159</c:v>
                </c:pt>
                <c:pt idx="273">
                  <c:v>128</c:v>
                </c:pt>
                <c:pt idx="274">
                  <c:v>100</c:v>
                </c:pt>
                <c:pt idx="275">
                  <c:v>204</c:v>
                </c:pt>
                <c:pt idx="276">
                  <c:v>143</c:v>
                </c:pt>
                <c:pt idx="277">
                  <c:v>252</c:v>
                </c:pt>
                <c:pt idx="278">
                  <c:v>232</c:v>
                </c:pt>
                <c:pt idx="279">
                  <c:v>249</c:v>
                </c:pt>
                <c:pt idx="280">
                  <c:v>262</c:v>
                </c:pt>
                <c:pt idx="281">
                  <c:v>205</c:v>
                </c:pt>
                <c:pt idx="282">
                  <c:v>173</c:v>
                </c:pt>
                <c:pt idx="283">
                  <c:v>135</c:v>
                </c:pt>
                <c:pt idx="284">
                  <c:v>105</c:v>
                </c:pt>
                <c:pt idx="285">
                  <c:v>162</c:v>
                </c:pt>
                <c:pt idx="286">
                  <c:v>127</c:v>
                </c:pt>
                <c:pt idx="287">
                  <c:v>130</c:v>
                </c:pt>
                <c:pt idx="288">
                  <c:v>228</c:v>
                </c:pt>
                <c:pt idx="289">
                  <c:v>201</c:v>
                </c:pt>
                <c:pt idx="290">
                  <c:v>158</c:v>
                </c:pt>
                <c:pt idx="291">
                  <c:v>156</c:v>
                </c:pt>
                <c:pt idx="292">
                  <c:v>203</c:v>
                </c:pt>
                <c:pt idx="293">
                  <c:v>158</c:v>
                </c:pt>
                <c:pt idx="294">
                  <c:v>217</c:v>
                </c:pt>
                <c:pt idx="295">
                  <c:v>250</c:v>
                </c:pt>
                <c:pt idx="296">
                  <c:v>195</c:v>
                </c:pt>
                <c:pt idx="297">
                  <c:v>135</c:v>
                </c:pt>
                <c:pt idx="298">
                  <c:v>105</c:v>
                </c:pt>
                <c:pt idx="299">
                  <c:v>150</c:v>
                </c:pt>
                <c:pt idx="300">
                  <c:v>117</c:v>
                </c:pt>
                <c:pt idx="301">
                  <c:v>117</c:v>
                </c:pt>
                <c:pt idx="302">
                  <c:v>91</c:v>
                </c:pt>
                <c:pt idx="303">
                  <c:v>131</c:v>
                </c:pt>
                <c:pt idx="304">
                  <c:v>210</c:v>
                </c:pt>
                <c:pt idx="305">
                  <c:v>290</c:v>
                </c:pt>
                <c:pt idx="306">
                  <c:v>105</c:v>
                </c:pt>
                <c:pt idx="307">
                  <c:v>82</c:v>
                </c:pt>
                <c:pt idx="308">
                  <c:v>105</c:v>
                </c:pt>
                <c:pt idx="309">
                  <c:v>105</c:v>
                </c:pt>
                <c:pt idx="310">
                  <c:v>82</c:v>
                </c:pt>
                <c:pt idx="311">
                  <c:v>236</c:v>
                </c:pt>
                <c:pt idx="312">
                  <c:v>184</c:v>
                </c:pt>
                <c:pt idx="313">
                  <c:v>190</c:v>
                </c:pt>
                <c:pt idx="314">
                  <c:v>148</c:v>
                </c:pt>
                <c:pt idx="315">
                  <c:v>139</c:v>
                </c:pt>
                <c:pt idx="316">
                  <c:v>108</c:v>
                </c:pt>
                <c:pt idx="317">
                  <c:v>116</c:v>
                </c:pt>
                <c:pt idx="318">
                  <c:v>112</c:v>
                </c:pt>
                <c:pt idx="319">
                  <c:v>87</c:v>
                </c:pt>
                <c:pt idx="320">
                  <c:v>257</c:v>
                </c:pt>
                <c:pt idx="321">
                  <c:v>250</c:v>
                </c:pt>
                <c:pt idx="322">
                  <c:v>195</c:v>
                </c:pt>
                <c:pt idx="323">
                  <c:v>196</c:v>
                </c:pt>
                <c:pt idx="324">
                  <c:v>85</c:v>
                </c:pt>
                <c:pt idx="325">
                  <c:v>124</c:v>
                </c:pt>
                <c:pt idx="326">
                  <c:v>191</c:v>
                </c:pt>
                <c:pt idx="327">
                  <c:v>137</c:v>
                </c:pt>
                <c:pt idx="328">
                  <c:v>127</c:v>
                </c:pt>
                <c:pt idx="329">
                  <c:v>114</c:v>
                </c:pt>
                <c:pt idx="330">
                  <c:v>121</c:v>
                </c:pt>
                <c:pt idx="331">
                  <c:v>89</c:v>
                </c:pt>
                <c:pt idx="332">
                  <c:v>84</c:v>
                </c:pt>
                <c:pt idx="333">
                  <c:v>145</c:v>
                </c:pt>
                <c:pt idx="334">
                  <c:v>96</c:v>
                </c:pt>
                <c:pt idx="335">
                  <c:v>206</c:v>
                </c:pt>
                <c:pt idx="336">
                  <c:v>122</c:v>
                </c:pt>
                <c:pt idx="337">
                  <c:v>100</c:v>
                </c:pt>
                <c:pt idx="338">
                  <c:v>150</c:v>
                </c:pt>
                <c:pt idx="339">
                  <c:v>105</c:v>
                </c:pt>
                <c:pt idx="340">
                  <c:v>83</c:v>
                </c:pt>
                <c:pt idx="341">
                  <c:v>146</c:v>
                </c:pt>
                <c:pt idx="342">
                  <c:v>83</c:v>
                </c:pt>
                <c:pt idx="343">
                  <c:v>113</c:v>
                </c:pt>
                <c:pt idx="344">
                  <c:v>122</c:v>
                </c:pt>
                <c:pt idx="345">
                  <c:v>109</c:v>
                </c:pt>
                <c:pt idx="346">
                  <c:v>101</c:v>
                </c:pt>
                <c:pt idx="347">
                  <c:v>105</c:v>
                </c:pt>
                <c:pt idx="348">
                  <c:v>118</c:v>
                </c:pt>
                <c:pt idx="349">
                  <c:v>180</c:v>
                </c:pt>
                <c:pt idx="350">
                  <c:v>303</c:v>
                </c:pt>
                <c:pt idx="351">
                  <c:v>157</c:v>
                </c:pt>
                <c:pt idx="352">
                  <c:v>121</c:v>
                </c:pt>
                <c:pt idx="353">
                  <c:v>112</c:v>
                </c:pt>
                <c:pt idx="354">
                  <c:v>105</c:v>
                </c:pt>
                <c:pt idx="355">
                  <c:v>155</c:v>
                </c:pt>
                <c:pt idx="356">
                  <c:v>139</c:v>
                </c:pt>
                <c:pt idx="357">
                  <c:v>252</c:v>
                </c:pt>
                <c:pt idx="358">
                  <c:v>106</c:v>
                </c:pt>
                <c:pt idx="359">
                  <c:v>124</c:v>
                </c:pt>
                <c:pt idx="360">
                  <c:v>104</c:v>
                </c:pt>
                <c:pt idx="361">
                  <c:v>109</c:v>
                </c:pt>
                <c:pt idx="362">
                  <c:v>118</c:v>
                </c:pt>
                <c:pt idx="363">
                  <c:v>108</c:v>
                </c:pt>
                <c:pt idx="364">
                  <c:v>399</c:v>
                </c:pt>
                <c:pt idx="365">
                  <c:v>95</c:v>
                </c:pt>
                <c:pt idx="366">
                  <c:v>140</c:v>
                </c:pt>
                <c:pt idx="367">
                  <c:v>106</c:v>
                </c:pt>
                <c:pt idx="368">
                  <c:v>119</c:v>
                </c:pt>
                <c:pt idx="369">
                  <c:v>107</c:v>
                </c:pt>
                <c:pt idx="370">
                  <c:v>135</c:v>
                </c:pt>
                <c:pt idx="371">
                  <c:v>90</c:v>
                </c:pt>
                <c:pt idx="372">
                  <c:v>159</c:v>
                </c:pt>
                <c:pt idx="373">
                  <c:v>88</c:v>
                </c:pt>
                <c:pt idx="374">
                  <c:v>181</c:v>
                </c:pt>
                <c:pt idx="375">
                  <c:v>89</c:v>
                </c:pt>
                <c:pt idx="376">
                  <c:v>100</c:v>
                </c:pt>
                <c:pt idx="377">
                  <c:v>117</c:v>
                </c:pt>
                <c:pt idx="378">
                  <c:v>99</c:v>
                </c:pt>
                <c:pt idx="379">
                  <c:v>137</c:v>
                </c:pt>
                <c:pt idx="380">
                  <c:v>124</c:v>
                </c:pt>
                <c:pt idx="381">
                  <c:v>97</c:v>
                </c:pt>
                <c:pt idx="382">
                  <c:v>99</c:v>
                </c:pt>
                <c:pt idx="383">
                  <c:v>81</c:v>
                </c:pt>
                <c:pt idx="384">
                  <c:v>89</c:v>
                </c:pt>
                <c:pt idx="385">
                  <c:v>69</c:v>
                </c:pt>
                <c:pt idx="386">
                  <c:v>237</c:v>
                </c:pt>
                <c:pt idx="387">
                  <c:v>238</c:v>
                </c:pt>
                <c:pt idx="388">
                  <c:v>155</c:v>
                </c:pt>
                <c:pt idx="389">
                  <c:v>155</c:v>
                </c:pt>
                <c:pt idx="390">
                  <c:v>163</c:v>
                </c:pt>
                <c:pt idx="391">
                  <c:v>135</c:v>
                </c:pt>
                <c:pt idx="392">
                  <c:v>211</c:v>
                </c:pt>
                <c:pt idx="393">
                  <c:v>162</c:v>
                </c:pt>
                <c:pt idx="394">
                  <c:v>203</c:v>
                </c:pt>
                <c:pt idx="395">
                  <c:v>89</c:v>
                </c:pt>
                <c:pt idx="396">
                  <c:v>112</c:v>
                </c:pt>
                <c:pt idx="397">
                  <c:v>253</c:v>
                </c:pt>
                <c:pt idx="398">
                  <c:v>123</c:v>
                </c:pt>
                <c:pt idx="399">
                  <c:v>102</c:v>
                </c:pt>
                <c:pt idx="400">
                  <c:v>176</c:v>
                </c:pt>
                <c:pt idx="401">
                  <c:v>290</c:v>
                </c:pt>
                <c:pt idx="402">
                  <c:v>213</c:v>
                </c:pt>
                <c:pt idx="403">
                  <c:v>124</c:v>
                </c:pt>
                <c:pt idx="404">
                  <c:v>105</c:v>
                </c:pt>
                <c:pt idx="405">
                  <c:v>119</c:v>
                </c:pt>
                <c:pt idx="406">
                  <c:v>117</c:v>
                </c:pt>
                <c:pt idx="407">
                  <c:v>126</c:v>
                </c:pt>
                <c:pt idx="408">
                  <c:v>80</c:v>
                </c:pt>
                <c:pt idx="409">
                  <c:v>94</c:v>
                </c:pt>
                <c:pt idx="410">
                  <c:v>177</c:v>
                </c:pt>
                <c:pt idx="411">
                  <c:v>204</c:v>
                </c:pt>
                <c:pt idx="412">
                  <c:v>173</c:v>
                </c:pt>
                <c:pt idx="413">
                  <c:v>307</c:v>
                </c:pt>
                <c:pt idx="414">
                  <c:v>220</c:v>
                </c:pt>
                <c:pt idx="415">
                  <c:v>163</c:v>
                </c:pt>
                <c:pt idx="416">
                  <c:v>104</c:v>
                </c:pt>
                <c:pt idx="417">
                  <c:v>277</c:v>
                </c:pt>
                <c:pt idx="418">
                  <c:v>151</c:v>
                </c:pt>
                <c:pt idx="419">
                  <c:v>117</c:v>
                </c:pt>
                <c:pt idx="420">
                  <c:v>91</c:v>
                </c:pt>
                <c:pt idx="421">
                  <c:v>93</c:v>
                </c:pt>
                <c:pt idx="422">
                  <c:v>109</c:v>
                </c:pt>
                <c:pt idx="423">
                  <c:v>98</c:v>
                </c:pt>
                <c:pt idx="424">
                  <c:v>125</c:v>
                </c:pt>
                <c:pt idx="425">
                  <c:v>206</c:v>
                </c:pt>
                <c:pt idx="426">
                  <c:v>127</c:v>
                </c:pt>
                <c:pt idx="427">
                  <c:v>147</c:v>
                </c:pt>
                <c:pt idx="428">
                  <c:v>127</c:v>
                </c:pt>
                <c:pt idx="429">
                  <c:v>153</c:v>
                </c:pt>
                <c:pt idx="430">
                  <c:v>196</c:v>
                </c:pt>
                <c:pt idx="431">
                  <c:v>173</c:v>
                </c:pt>
                <c:pt idx="432">
                  <c:v>183</c:v>
                </c:pt>
                <c:pt idx="433">
                  <c:v>151</c:v>
                </c:pt>
                <c:pt idx="434">
                  <c:v>103</c:v>
                </c:pt>
                <c:pt idx="435">
                  <c:v>191</c:v>
                </c:pt>
                <c:pt idx="436">
                  <c:v>224</c:v>
                </c:pt>
                <c:pt idx="437">
                  <c:v>155</c:v>
                </c:pt>
                <c:pt idx="438">
                  <c:v>182</c:v>
                </c:pt>
                <c:pt idx="439">
                  <c:v>222</c:v>
                </c:pt>
                <c:pt idx="440">
                  <c:v>261</c:v>
                </c:pt>
                <c:pt idx="441">
                  <c:v>141</c:v>
                </c:pt>
                <c:pt idx="442">
                  <c:v>97</c:v>
                </c:pt>
                <c:pt idx="443">
                  <c:v>115</c:v>
                </c:pt>
                <c:pt idx="444">
                  <c:v>135</c:v>
                </c:pt>
                <c:pt idx="445">
                  <c:v>120</c:v>
                </c:pt>
                <c:pt idx="446">
                  <c:v>139</c:v>
                </c:pt>
                <c:pt idx="447">
                  <c:v>124</c:v>
                </c:pt>
                <c:pt idx="448">
                  <c:v>282</c:v>
                </c:pt>
                <c:pt idx="449">
                  <c:v>229</c:v>
                </c:pt>
                <c:pt idx="450">
                  <c:v>263</c:v>
                </c:pt>
                <c:pt idx="451">
                  <c:v>230</c:v>
                </c:pt>
                <c:pt idx="452">
                  <c:v>222</c:v>
                </c:pt>
                <c:pt idx="453">
                  <c:v>201</c:v>
                </c:pt>
                <c:pt idx="454">
                  <c:v>156</c:v>
                </c:pt>
                <c:pt idx="455">
                  <c:v>76</c:v>
                </c:pt>
                <c:pt idx="456">
                  <c:v>101</c:v>
                </c:pt>
                <c:pt idx="457">
                  <c:v>126</c:v>
                </c:pt>
                <c:pt idx="458">
                  <c:v>248</c:v>
                </c:pt>
                <c:pt idx="459">
                  <c:v>120</c:v>
                </c:pt>
                <c:pt idx="460">
                  <c:v>183</c:v>
                </c:pt>
                <c:pt idx="461">
                  <c:v>86</c:v>
                </c:pt>
                <c:pt idx="462">
                  <c:v>95</c:v>
                </c:pt>
                <c:pt idx="463">
                  <c:v>291</c:v>
                </c:pt>
                <c:pt idx="464">
                  <c:v>93</c:v>
                </c:pt>
                <c:pt idx="465">
                  <c:v>235</c:v>
                </c:pt>
                <c:pt idx="466">
                  <c:v>172</c:v>
                </c:pt>
                <c:pt idx="467">
                  <c:v>144</c:v>
                </c:pt>
                <c:pt idx="468">
                  <c:v>332</c:v>
                </c:pt>
                <c:pt idx="469">
                  <c:v>241</c:v>
                </c:pt>
                <c:pt idx="470">
                  <c:v>238</c:v>
                </c:pt>
                <c:pt idx="471">
                  <c:v>273</c:v>
                </c:pt>
                <c:pt idx="472">
                  <c:v>270</c:v>
                </c:pt>
                <c:pt idx="473">
                  <c:v>215</c:v>
                </c:pt>
                <c:pt idx="474">
                  <c:v>240</c:v>
                </c:pt>
                <c:pt idx="475">
                  <c:v>232</c:v>
                </c:pt>
                <c:pt idx="476">
                  <c:v>250</c:v>
                </c:pt>
                <c:pt idx="477">
                  <c:v>256</c:v>
                </c:pt>
                <c:pt idx="478">
                  <c:v>137</c:v>
                </c:pt>
                <c:pt idx="479">
                  <c:v>174</c:v>
                </c:pt>
                <c:pt idx="480">
                  <c:v>164</c:v>
                </c:pt>
                <c:pt idx="481">
                  <c:v>171</c:v>
                </c:pt>
                <c:pt idx="482">
                  <c:v>193</c:v>
                </c:pt>
                <c:pt idx="483">
                  <c:v>295</c:v>
                </c:pt>
                <c:pt idx="484">
                  <c:v>377</c:v>
                </c:pt>
                <c:pt idx="485">
                  <c:v>393</c:v>
                </c:pt>
                <c:pt idx="486">
                  <c:v>314</c:v>
                </c:pt>
                <c:pt idx="487">
                  <c:v>301</c:v>
                </c:pt>
                <c:pt idx="488">
                  <c:v>289</c:v>
                </c:pt>
                <c:pt idx="489">
                  <c:v>218</c:v>
                </c:pt>
                <c:pt idx="490">
                  <c:v>185</c:v>
                </c:pt>
                <c:pt idx="491">
                  <c:v>187</c:v>
                </c:pt>
                <c:pt idx="492">
                  <c:v>121</c:v>
                </c:pt>
                <c:pt idx="493">
                  <c:v>297</c:v>
                </c:pt>
                <c:pt idx="494">
                  <c:v>263</c:v>
                </c:pt>
                <c:pt idx="495">
                  <c:v>283</c:v>
                </c:pt>
                <c:pt idx="496">
                  <c:v>282</c:v>
                </c:pt>
                <c:pt idx="497">
                  <c:v>157</c:v>
                </c:pt>
                <c:pt idx="498">
                  <c:v>185</c:v>
                </c:pt>
                <c:pt idx="499">
                  <c:v>117</c:v>
                </c:pt>
                <c:pt idx="500">
                  <c:v>308</c:v>
                </c:pt>
                <c:pt idx="501">
                  <c:v>353</c:v>
                </c:pt>
                <c:pt idx="502">
                  <c:v>334</c:v>
                </c:pt>
                <c:pt idx="503">
                  <c:v>260</c:v>
                </c:pt>
                <c:pt idx="504">
                  <c:v>250</c:v>
                </c:pt>
                <c:pt idx="505">
                  <c:v>251</c:v>
                </c:pt>
                <c:pt idx="506">
                  <c:v>198</c:v>
                </c:pt>
                <c:pt idx="507">
                  <c:v>153</c:v>
                </c:pt>
                <c:pt idx="508">
                  <c:v>748</c:v>
                </c:pt>
                <c:pt idx="509">
                  <c:v>341</c:v>
                </c:pt>
                <c:pt idx="510">
                  <c:v>297</c:v>
                </c:pt>
                <c:pt idx="511">
                  <c:v>333</c:v>
                </c:pt>
                <c:pt idx="512">
                  <c:v>327</c:v>
                </c:pt>
                <c:pt idx="513">
                  <c:v>301</c:v>
                </c:pt>
                <c:pt idx="514">
                  <c:v>268</c:v>
                </c:pt>
                <c:pt idx="515">
                  <c:v>238</c:v>
                </c:pt>
                <c:pt idx="516">
                  <c:v>277</c:v>
                </c:pt>
                <c:pt idx="517">
                  <c:v>307</c:v>
                </c:pt>
                <c:pt idx="518">
                  <c:v>311</c:v>
                </c:pt>
                <c:pt idx="519">
                  <c:v>425</c:v>
                </c:pt>
                <c:pt idx="520">
                  <c:v>494</c:v>
                </c:pt>
                <c:pt idx="521">
                  <c:v>344</c:v>
                </c:pt>
                <c:pt idx="522">
                  <c:v>346</c:v>
                </c:pt>
                <c:pt idx="523">
                  <c:v>258</c:v>
                </c:pt>
                <c:pt idx="524">
                  <c:v>223</c:v>
                </c:pt>
                <c:pt idx="525">
                  <c:v>258</c:v>
                </c:pt>
                <c:pt idx="526">
                  <c:v>223</c:v>
                </c:pt>
                <c:pt idx="527">
                  <c:v>186</c:v>
                </c:pt>
                <c:pt idx="528">
                  <c:v>118</c:v>
                </c:pt>
                <c:pt idx="529">
                  <c:v>340</c:v>
                </c:pt>
                <c:pt idx="530">
                  <c:v>346</c:v>
                </c:pt>
                <c:pt idx="531">
                  <c:v>317</c:v>
                </c:pt>
                <c:pt idx="532">
                  <c:v>311</c:v>
                </c:pt>
                <c:pt idx="533">
                  <c:v>196</c:v>
                </c:pt>
                <c:pt idx="534">
                  <c:v>142</c:v>
                </c:pt>
                <c:pt idx="535">
                  <c:v>357</c:v>
                </c:pt>
                <c:pt idx="536">
                  <c:v>272</c:v>
                </c:pt>
                <c:pt idx="537">
                  <c:v>342</c:v>
                </c:pt>
                <c:pt idx="538">
                  <c:v>251</c:v>
                </c:pt>
                <c:pt idx="539">
                  <c:v>285</c:v>
                </c:pt>
                <c:pt idx="540">
                  <c:v>135</c:v>
                </c:pt>
                <c:pt idx="541">
                  <c:v>246</c:v>
                </c:pt>
                <c:pt idx="542">
                  <c:v>216</c:v>
                </c:pt>
                <c:pt idx="543">
                  <c:v>234</c:v>
                </c:pt>
                <c:pt idx="544">
                  <c:v>201</c:v>
                </c:pt>
                <c:pt idx="545">
                  <c:v>181</c:v>
                </c:pt>
                <c:pt idx="546">
                  <c:v>123</c:v>
                </c:pt>
                <c:pt idx="547">
                  <c:v>315</c:v>
                </c:pt>
                <c:pt idx="548">
                  <c:v>303</c:v>
                </c:pt>
                <c:pt idx="549">
                  <c:v>296</c:v>
                </c:pt>
                <c:pt idx="550">
                  <c:v>273</c:v>
                </c:pt>
                <c:pt idx="551">
                  <c:v>199</c:v>
                </c:pt>
                <c:pt idx="552">
                  <c:v>130</c:v>
                </c:pt>
                <c:pt idx="553">
                  <c:v>449</c:v>
                </c:pt>
                <c:pt idx="554">
                  <c:v>406</c:v>
                </c:pt>
                <c:pt idx="555">
                  <c:v>230</c:v>
                </c:pt>
                <c:pt idx="556">
                  <c:v>235</c:v>
                </c:pt>
                <c:pt idx="557">
                  <c:v>312</c:v>
                </c:pt>
                <c:pt idx="558">
                  <c:v>330</c:v>
                </c:pt>
                <c:pt idx="559">
                  <c:v>109</c:v>
                </c:pt>
                <c:pt idx="560">
                  <c:v>305</c:v>
                </c:pt>
                <c:pt idx="561">
                  <c:v>152</c:v>
                </c:pt>
                <c:pt idx="562">
                  <c:v>230</c:v>
                </c:pt>
                <c:pt idx="563">
                  <c:v>326</c:v>
                </c:pt>
                <c:pt idx="564">
                  <c:v>269</c:v>
                </c:pt>
                <c:pt idx="565">
                  <c:v>290</c:v>
                </c:pt>
                <c:pt idx="566">
                  <c:v>121</c:v>
                </c:pt>
                <c:pt idx="567">
                  <c:v>278</c:v>
                </c:pt>
                <c:pt idx="568">
                  <c:v>226</c:v>
                </c:pt>
                <c:pt idx="569">
                  <c:v>309</c:v>
                </c:pt>
                <c:pt idx="570">
                  <c:v>259</c:v>
                </c:pt>
                <c:pt idx="571">
                  <c:v>326</c:v>
                </c:pt>
                <c:pt idx="572">
                  <c:v>301</c:v>
                </c:pt>
                <c:pt idx="573">
                  <c:v>311</c:v>
                </c:pt>
                <c:pt idx="574">
                  <c:v>308</c:v>
                </c:pt>
                <c:pt idx="575">
                  <c:v>230</c:v>
                </c:pt>
                <c:pt idx="576">
                  <c:v>204</c:v>
                </c:pt>
                <c:pt idx="577">
                  <c:v>310</c:v>
                </c:pt>
                <c:pt idx="578">
                  <c:v>247</c:v>
                </c:pt>
                <c:pt idx="579">
                  <c:v>336</c:v>
                </c:pt>
                <c:pt idx="580">
                  <c:v>298</c:v>
                </c:pt>
                <c:pt idx="581">
                  <c:v>336</c:v>
                </c:pt>
                <c:pt idx="582">
                  <c:v>272</c:v>
                </c:pt>
                <c:pt idx="583">
                  <c:v>236</c:v>
                </c:pt>
                <c:pt idx="584">
                  <c:v>195</c:v>
                </c:pt>
                <c:pt idx="585">
                  <c:v>165</c:v>
                </c:pt>
                <c:pt idx="586">
                  <c:v>123</c:v>
                </c:pt>
                <c:pt idx="587">
                  <c:v>243</c:v>
                </c:pt>
                <c:pt idx="588">
                  <c:v>238</c:v>
                </c:pt>
                <c:pt idx="589">
                  <c:v>137</c:v>
                </c:pt>
                <c:pt idx="590">
                  <c:v>311</c:v>
                </c:pt>
                <c:pt idx="591">
                  <c:v>281</c:v>
                </c:pt>
                <c:pt idx="592">
                  <c:v>254</c:v>
                </c:pt>
                <c:pt idx="593">
                  <c:v>215</c:v>
                </c:pt>
                <c:pt idx="594">
                  <c:v>138</c:v>
                </c:pt>
                <c:pt idx="595">
                  <c:v>277</c:v>
                </c:pt>
                <c:pt idx="596">
                  <c:v>289</c:v>
                </c:pt>
                <c:pt idx="597">
                  <c:v>210</c:v>
                </c:pt>
                <c:pt idx="598">
                  <c:v>160</c:v>
                </c:pt>
                <c:pt idx="599">
                  <c:v>296</c:v>
                </c:pt>
                <c:pt idx="600">
                  <c:v>256</c:v>
                </c:pt>
                <c:pt idx="601">
                  <c:v>233</c:v>
                </c:pt>
                <c:pt idx="602">
                  <c:v>155</c:v>
                </c:pt>
                <c:pt idx="603">
                  <c:v>291</c:v>
                </c:pt>
                <c:pt idx="604">
                  <c:v>262</c:v>
                </c:pt>
                <c:pt idx="605">
                  <c:v>231</c:v>
                </c:pt>
                <c:pt idx="606">
                  <c:v>164</c:v>
                </c:pt>
                <c:pt idx="607">
                  <c:v>244</c:v>
                </c:pt>
                <c:pt idx="608">
                  <c:v>215</c:v>
                </c:pt>
                <c:pt idx="609">
                  <c:v>190</c:v>
                </c:pt>
                <c:pt idx="610">
                  <c:v>135</c:v>
                </c:pt>
                <c:pt idx="611">
                  <c:v>219</c:v>
                </c:pt>
                <c:pt idx="612">
                  <c:v>203</c:v>
                </c:pt>
                <c:pt idx="613">
                  <c:v>192</c:v>
                </c:pt>
                <c:pt idx="614">
                  <c:v>146</c:v>
                </c:pt>
                <c:pt idx="615">
                  <c:v>163</c:v>
                </c:pt>
                <c:pt idx="616">
                  <c:v>107</c:v>
                </c:pt>
                <c:pt idx="617">
                  <c:v>239</c:v>
                </c:pt>
                <c:pt idx="618">
                  <c:v>180</c:v>
                </c:pt>
                <c:pt idx="619">
                  <c:v>263</c:v>
                </c:pt>
                <c:pt idx="620">
                  <c:v>216</c:v>
                </c:pt>
                <c:pt idx="621">
                  <c:v>245</c:v>
                </c:pt>
                <c:pt idx="622">
                  <c:v>101</c:v>
                </c:pt>
                <c:pt idx="623">
                  <c:v>241</c:v>
                </c:pt>
                <c:pt idx="624">
                  <c:v>307</c:v>
                </c:pt>
                <c:pt idx="625">
                  <c:v>307</c:v>
                </c:pt>
                <c:pt idx="626">
                  <c:v>313</c:v>
                </c:pt>
                <c:pt idx="627">
                  <c:v>268</c:v>
                </c:pt>
                <c:pt idx="628">
                  <c:v>517</c:v>
                </c:pt>
                <c:pt idx="629">
                  <c:v>173</c:v>
                </c:pt>
                <c:pt idx="630">
                  <c:v>99</c:v>
                </c:pt>
                <c:pt idx="631">
                  <c:v>147</c:v>
                </c:pt>
                <c:pt idx="632">
                  <c:v>228</c:v>
                </c:pt>
                <c:pt idx="633">
                  <c:v>138</c:v>
                </c:pt>
                <c:pt idx="634">
                  <c:v>193</c:v>
                </c:pt>
                <c:pt idx="635">
                  <c:v>264</c:v>
                </c:pt>
                <c:pt idx="636">
                  <c:v>182</c:v>
                </c:pt>
                <c:pt idx="637">
                  <c:v>189</c:v>
                </c:pt>
                <c:pt idx="638">
                  <c:v>243</c:v>
                </c:pt>
                <c:pt idx="639">
                  <c:v>201</c:v>
                </c:pt>
                <c:pt idx="640">
                  <c:v>183</c:v>
                </c:pt>
                <c:pt idx="641">
                  <c:v>178</c:v>
                </c:pt>
                <c:pt idx="642">
                  <c:v>131</c:v>
                </c:pt>
                <c:pt idx="643">
                  <c:v>212</c:v>
                </c:pt>
                <c:pt idx="644">
                  <c:v>211</c:v>
                </c:pt>
                <c:pt idx="645">
                  <c:v>165</c:v>
                </c:pt>
                <c:pt idx="646">
                  <c:v>182</c:v>
                </c:pt>
                <c:pt idx="647">
                  <c:v>142</c:v>
                </c:pt>
                <c:pt idx="648">
                  <c:v>265</c:v>
                </c:pt>
                <c:pt idx="649">
                  <c:v>250</c:v>
                </c:pt>
                <c:pt idx="650">
                  <c:v>211</c:v>
                </c:pt>
                <c:pt idx="651">
                  <c:v>160</c:v>
                </c:pt>
                <c:pt idx="652">
                  <c:v>211</c:v>
                </c:pt>
                <c:pt idx="653">
                  <c:v>117</c:v>
                </c:pt>
                <c:pt idx="654">
                  <c:v>238</c:v>
                </c:pt>
                <c:pt idx="655">
                  <c:v>183</c:v>
                </c:pt>
                <c:pt idx="656">
                  <c:v>150</c:v>
                </c:pt>
                <c:pt idx="657">
                  <c:v>203</c:v>
                </c:pt>
                <c:pt idx="658">
                  <c:v>107</c:v>
                </c:pt>
                <c:pt idx="659">
                  <c:v>216</c:v>
                </c:pt>
                <c:pt idx="660">
                  <c:v>191</c:v>
                </c:pt>
                <c:pt idx="661">
                  <c:v>113</c:v>
                </c:pt>
                <c:pt idx="662">
                  <c:v>177</c:v>
                </c:pt>
                <c:pt idx="663">
                  <c:v>108</c:v>
                </c:pt>
                <c:pt idx="664">
                  <c:v>183</c:v>
                </c:pt>
                <c:pt idx="665">
                  <c:v>236</c:v>
                </c:pt>
                <c:pt idx="666">
                  <c:v>132</c:v>
                </c:pt>
                <c:pt idx="667">
                  <c:v>164</c:v>
                </c:pt>
                <c:pt idx="668">
                  <c:v>201</c:v>
                </c:pt>
                <c:pt idx="669">
                  <c:v>105</c:v>
                </c:pt>
                <c:pt idx="670">
                  <c:v>202</c:v>
                </c:pt>
                <c:pt idx="671">
                  <c:v>252</c:v>
                </c:pt>
                <c:pt idx="672">
                  <c:v>152</c:v>
                </c:pt>
                <c:pt idx="673">
                  <c:v>168</c:v>
                </c:pt>
                <c:pt idx="674">
                  <c:v>204</c:v>
                </c:pt>
                <c:pt idx="675">
                  <c:v>110</c:v>
                </c:pt>
                <c:pt idx="676">
                  <c:v>186</c:v>
                </c:pt>
                <c:pt idx="677">
                  <c:v>110</c:v>
                </c:pt>
                <c:pt idx="678">
                  <c:v>188</c:v>
                </c:pt>
                <c:pt idx="679">
                  <c:v>109</c:v>
                </c:pt>
                <c:pt idx="680">
                  <c:v>228</c:v>
                </c:pt>
                <c:pt idx="681">
                  <c:v>251</c:v>
                </c:pt>
                <c:pt idx="682">
                  <c:v>162</c:v>
                </c:pt>
                <c:pt idx="683">
                  <c:v>177</c:v>
                </c:pt>
                <c:pt idx="684">
                  <c:v>218</c:v>
                </c:pt>
                <c:pt idx="685">
                  <c:v>120</c:v>
                </c:pt>
                <c:pt idx="686">
                  <c:v>192</c:v>
                </c:pt>
                <c:pt idx="687">
                  <c:v>193</c:v>
                </c:pt>
                <c:pt idx="688">
                  <c:v>140</c:v>
                </c:pt>
                <c:pt idx="689">
                  <c:v>228</c:v>
                </c:pt>
                <c:pt idx="690">
                  <c:v>130</c:v>
                </c:pt>
                <c:pt idx="691">
                  <c:v>199</c:v>
                </c:pt>
                <c:pt idx="692">
                  <c:v>112</c:v>
                </c:pt>
                <c:pt idx="693">
                  <c:v>184</c:v>
                </c:pt>
                <c:pt idx="694">
                  <c:v>170</c:v>
                </c:pt>
                <c:pt idx="695">
                  <c:v>186</c:v>
                </c:pt>
                <c:pt idx="696">
                  <c:v>225</c:v>
                </c:pt>
                <c:pt idx="697">
                  <c:v>129</c:v>
                </c:pt>
                <c:pt idx="698">
                  <c:v>171</c:v>
                </c:pt>
                <c:pt idx="699">
                  <c:v>198</c:v>
                </c:pt>
                <c:pt idx="700">
                  <c:v>113</c:v>
                </c:pt>
                <c:pt idx="701">
                  <c:v>104</c:v>
                </c:pt>
                <c:pt idx="702">
                  <c:v>90</c:v>
                </c:pt>
                <c:pt idx="703">
                  <c:v>163</c:v>
                </c:pt>
                <c:pt idx="704">
                  <c:v>99</c:v>
                </c:pt>
                <c:pt idx="705">
                  <c:v>256</c:v>
                </c:pt>
                <c:pt idx="706">
                  <c:v>182</c:v>
                </c:pt>
                <c:pt idx="707">
                  <c:v>266</c:v>
                </c:pt>
                <c:pt idx="708">
                  <c:v>208</c:v>
                </c:pt>
                <c:pt idx="709">
                  <c:v>218</c:v>
                </c:pt>
                <c:pt idx="710">
                  <c:v>282</c:v>
                </c:pt>
                <c:pt idx="711">
                  <c:v>248</c:v>
                </c:pt>
                <c:pt idx="712">
                  <c:v>125</c:v>
                </c:pt>
                <c:pt idx="713">
                  <c:v>101</c:v>
                </c:pt>
                <c:pt idx="714">
                  <c:v>136</c:v>
                </c:pt>
                <c:pt idx="715">
                  <c:v>213</c:v>
                </c:pt>
                <c:pt idx="716">
                  <c:v>118</c:v>
                </c:pt>
                <c:pt idx="717">
                  <c:v>129</c:v>
                </c:pt>
                <c:pt idx="718">
                  <c:v>98</c:v>
                </c:pt>
                <c:pt idx="719">
                  <c:v>202</c:v>
                </c:pt>
                <c:pt idx="720">
                  <c:v>131</c:v>
                </c:pt>
                <c:pt idx="721">
                  <c:v>217</c:v>
                </c:pt>
                <c:pt idx="722">
                  <c:v>284</c:v>
                </c:pt>
                <c:pt idx="723">
                  <c:v>163</c:v>
                </c:pt>
                <c:pt idx="724">
                  <c:v>175</c:v>
                </c:pt>
                <c:pt idx="725">
                  <c:v>226</c:v>
                </c:pt>
                <c:pt idx="726">
                  <c:v>116</c:v>
                </c:pt>
                <c:pt idx="727">
                  <c:v>213</c:v>
                </c:pt>
                <c:pt idx="728">
                  <c:v>289</c:v>
                </c:pt>
                <c:pt idx="729">
                  <c:v>277</c:v>
                </c:pt>
                <c:pt idx="730">
                  <c:v>205</c:v>
                </c:pt>
                <c:pt idx="731">
                  <c:v>196</c:v>
                </c:pt>
                <c:pt idx="732">
                  <c:v>127</c:v>
                </c:pt>
                <c:pt idx="733">
                  <c:v>291</c:v>
                </c:pt>
                <c:pt idx="734">
                  <c:v>331</c:v>
                </c:pt>
                <c:pt idx="735">
                  <c:v>251</c:v>
                </c:pt>
                <c:pt idx="736">
                  <c:v>155</c:v>
                </c:pt>
                <c:pt idx="737">
                  <c:v>218</c:v>
                </c:pt>
                <c:pt idx="738">
                  <c:v>341</c:v>
                </c:pt>
                <c:pt idx="739">
                  <c:v>248</c:v>
                </c:pt>
                <c:pt idx="740">
                  <c:v>253</c:v>
                </c:pt>
                <c:pt idx="741">
                  <c:v>297</c:v>
                </c:pt>
                <c:pt idx="742">
                  <c:v>302</c:v>
                </c:pt>
                <c:pt idx="743">
                  <c:v>244</c:v>
                </c:pt>
                <c:pt idx="744">
                  <c:v>214</c:v>
                </c:pt>
                <c:pt idx="745">
                  <c:v>132</c:v>
                </c:pt>
                <c:pt idx="746">
                  <c:v>247</c:v>
                </c:pt>
                <c:pt idx="747">
                  <c:v>280</c:v>
                </c:pt>
                <c:pt idx="748">
                  <c:v>220</c:v>
                </c:pt>
                <c:pt idx="749">
                  <c:v>189</c:v>
                </c:pt>
                <c:pt idx="750">
                  <c:v>202</c:v>
                </c:pt>
                <c:pt idx="751">
                  <c:v>276</c:v>
                </c:pt>
                <c:pt idx="752">
                  <c:v>297</c:v>
                </c:pt>
                <c:pt idx="753">
                  <c:v>247</c:v>
                </c:pt>
                <c:pt idx="754">
                  <c:v>212</c:v>
                </c:pt>
                <c:pt idx="755">
                  <c:v>188</c:v>
                </c:pt>
                <c:pt idx="756">
                  <c:v>209</c:v>
                </c:pt>
                <c:pt idx="757">
                  <c:v>238</c:v>
                </c:pt>
                <c:pt idx="758">
                  <c:v>166</c:v>
                </c:pt>
                <c:pt idx="759">
                  <c:v>186</c:v>
                </c:pt>
                <c:pt idx="760">
                  <c:v>199</c:v>
                </c:pt>
                <c:pt idx="761">
                  <c:v>185</c:v>
                </c:pt>
                <c:pt idx="762">
                  <c:v>135</c:v>
                </c:pt>
                <c:pt idx="763">
                  <c:v>204</c:v>
                </c:pt>
                <c:pt idx="764">
                  <c:v>187</c:v>
                </c:pt>
                <c:pt idx="765">
                  <c:v>218</c:v>
                </c:pt>
                <c:pt idx="766">
                  <c:v>177</c:v>
                </c:pt>
                <c:pt idx="767">
                  <c:v>163</c:v>
                </c:pt>
                <c:pt idx="768">
                  <c:v>192</c:v>
                </c:pt>
                <c:pt idx="769">
                  <c:v>128</c:v>
                </c:pt>
                <c:pt idx="770">
                  <c:v>223</c:v>
                </c:pt>
                <c:pt idx="771">
                  <c:v>247</c:v>
                </c:pt>
                <c:pt idx="772">
                  <c:v>214</c:v>
                </c:pt>
                <c:pt idx="773">
                  <c:v>216</c:v>
                </c:pt>
                <c:pt idx="774">
                  <c:v>182</c:v>
                </c:pt>
                <c:pt idx="775">
                  <c:v>142</c:v>
                </c:pt>
                <c:pt idx="776">
                  <c:v>168</c:v>
                </c:pt>
                <c:pt idx="777">
                  <c:v>208</c:v>
                </c:pt>
                <c:pt idx="778">
                  <c:v>162</c:v>
                </c:pt>
                <c:pt idx="779">
                  <c:v>169</c:v>
                </c:pt>
                <c:pt idx="780">
                  <c:v>166</c:v>
                </c:pt>
                <c:pt idx="781">
                  <c:v>124</c:v>
                </c:pt>
                <c:pt idx="782">
                  <c:v>165</c:v>
                </c:pt>
                <c:pt idx="783">
                  <c:v>112</c:v>
                </c:pt>
                <c:pt idx="784">
                  <c:v>324</c:v>
                </c:pt>
                <c:pt idx="785">
                  <c:v>267</c:v>
                </c:pt>
                <c:pt idx="786">
                  <c:v>247</c:v>
                </c:pt>
                <c:pt idx="787">
                  <c:v>200</c:v>
                </c:pt>
                <c:pt idx="788">
                  <c:v>153</c:v>
                </c:pt>
                <c:pt idx="789">
                  <c:v>218</c:v>
                </c:pt>
                <c:pt idx="790">
                  <c:v>193</c:v>
                </c:pt>
                <c:pt idx="791">
                  <c:v>176</c:v>
                </c:pt>
                <c:pt idx="792">
                  <c:v>153</c:v>
                </c:pt>
                <c:pt idx="793">
                  <c:v>133</c:v>
                </c:pt>
                <c:pt idx="794">
                  <c:v>111</c:v>
                </c:pt>
                <c:pt idx="795">
                  <c:v>312</c:v>
                </c:pt>
                <c:pt idx="796">
                  <c:v>332</c:v>
                </c:pt>
                <c:pt idx="797">
                  <c:v>405</c:v>
                </c:pt>
                <c:pt idx="798">
                  <c:v>247</c:v>
                </c:pt>
                <c:pt idx="799">
                  <c:v>351</c:v>
                </c:pt>
                <c:pt idx="800">
                  <c:v>337</c:v>
                </c:pt>
                <c:pt idx="801">
                  <c:v>306</c:v>
                </c:pt>
                <c:pt idx="802">
                  <c:v>94</c:v>
                </c:pt>
                <c:pt idx="803">
                  <c:v>85</c:v>
                </c:pt>
                <c:pt idx="804">
                  <c:v>191</c:v>
                </c:pt>
                <c:pt idx="805">
                  <c:v>175</c:v>
                </c:pt>
                <c:pt idx="806">
                  <c:v>135</c:v>
                </c:pt>
                <c:pt idx="807">
                  <c:v>216</c:v>
                </c:pt>
                <c:pt idx="808">
                  <c:v>203</c:v>
                </c:pt>
                <c:pt idx="809">
                  <c:v>222</c:v>
                </c:pt>
                <c:pt idx="810">
                  <c:v>176</c:v>
                </c:pt>
                <c:pt idx="811">
                  <c:v>207</c:v>
                </c:pt>
                <c:pt idx="812">
                  <c:v>172</c:v>
                </c:pt>
                <c:pt idx="813">
                  <c:v>173</c:v>
                </c:pt>
                <c:pt idx="814">
                  <c:v>129</c:v>
                </c:pt>
                <c:pt idx="815">
                  <c:v>220</c:v>
                </c:pt>
                <c:pt idx="816">
                  <c:v>192</c:v>
                </c:pt>
                <c:pt idx="817">
                  <c:v>189</c:v>
                </c:pt>
                <c:pt idx="818">
                  <c:v>120</c:v>
                </c:pt>
                <c:pt idx="819">
                  <c:v>92</c:v>
                </c:pt>
                <c:pt idx="820">
                  <c:v>158</c:v>
                </c:pt>
                <c:pt idx="821">
                  <c:v>99</c:v>
                </c:pt>
                <c:pt idx="822">
                  <c:v>271</c:v>
                </c:pt>
                <c:pt idx="823">
                  <c:v>235</c:v>
                </c:pt>
                <c:pt idx="824">
                  <c:v>220</c:v>
                </c:pt>
                <c:pt idx="825">
                  <c:v>205</c:v>
                </c:pt>
                <c:pt idx="826">
                  <c:v>164</c:v>
                </c:pt>
                <c:pt idx="827">
                  <c:v>255</c:v>
                </c:pt>
                <c:pt idx="828">
                  <c:v>233</c:v>
                </c:pt>
                <c:pt idx="829">
                  <c:v>165</c:v>
                </c:pt>
                <c:pt idx="830">
                  <c:v>319</c:v>
                </c:pt>
                <c:pt idx="831">
                  <c:v>236</c:v>
                </c:pt>
                <c:pt idx="832">
                  <c:v>196</c:v>
                </c:pt>
                <c:pt idx="833">
                  <c:v>151</c:v>
                </c:pt>
                <c:pt idx="834">
                  <c:v>143</c:v>
                </c:pt>
                <c:pt idx="835">
                  <c:v>145</c:v>
                </c:pt>
                <c:pt idx="836">
                  <c:v>105</c:v>
                </c:pt>
                <c:pt idx="837">
                  <c:v>192</c:v>
                </c:pt>
                <c:pt idx="838">
                  <c:v>155</c:v>
                </c:pt>
                <c:pt idx="839">
                  <c:v>186</c:v>
                </c:pt>
                <c:pt idx="840">
                  <c:v>141</c:v>
                </c:pt>
                <c:pt idx="841">
                  <c:v>284</c:v>
                </c:pt>
                <c:pt idx="842">
                  <c:v>224</c:v>
                </c:pt>
                <c:pt idx="843">
                  <c:v>207</c:v>
                </c:pt>
                <c:pt idx="844">
                  <c:v>198</c:v>
                </c:pt>
                <c:pt idx="845">
                  <c:v>230</c:v>
                </c:pt>
                <c:pt idx="846">
                  <c:v>204</c:v>
                </c:pt>
                <c:pt idx="847">
                  <c:v>208</c:v>
                </c:pt>
                <c:pt idx="848">
                  <c:v>189</c:v>
                </c:pt>
                <c:pt idx="849">
                  <c:v>193</c:v>
                </c:pt>
                <c:pt idx="850">
                  <c:v>175</c:v>
                </c:pt>
                <c:pt idx="851">
                  <c:v>259</c:v>
                </c:pt>
                <c:pt idx="852">
                  <c:v>245</c:v>
                </c:pt>
                <c:pt idx="853">
                  <c:v>213</c:v>
                </c:pt>
                <c:pt idx="854">
                  <c:v>197</c:v>
                </c:pt>
                <c:pt idx="855">
                  <c:v>145</c:v>
                </c:pt>
                <c:pt idx="856">
                  <c:v>128</c:v>
                </c:pt>
                <c:pt idx="857">
                  <c:v>168</c:v>
                </c:pt>
                <c:pt idx="858">
                  <c:v>129</c:v>
                </c:pt>
                <c:pt idx="859">
                  <c:v>192</c:v>
                </c:pt>
                <c:pt idx="860">
                  <c:v>166</c:v>
                </c:pt>
                <c:pt idx="861">
                  <c:v>173</c:v>
                </c:pt>
                <c:pt idx="862">
                  <c:v>132</c:v>
                </c:pt>
                <c:pt idx="863">
                  <c:v>196</c:v>
                </c:pt>
                <c:pt idx="864">
                  <c:v>233</c:v>
                </c:pt>
                <c:pt idx="865">
                  <c:v>257</c:v>
                </c:pt>
                <c:pt idx="866">
                  <c:v>155</c:v>
                </c:pt>
                <c:pt idx="867">
                  <c:v>173</c:v>
                </c:pt>
                <c:pt idx="868">
                  <c:v>202</c:v>
                </c:pt>
                <c:pt idx="869">
                  <c:v>225</c:v>
                </c:pt>
                <c:pt idx="870">
                  <c:v>127</c:v>
                </c:pt>
                <c:pt idx="871">
                  <c:v>655</c:v>
                </c:pt>
                <c:pt idx="872">
                  <c:v>289</c:v>
                </c:pt>
                <c:pt idx="873">
                  <c:v>263</c:v>
                </c:pt>
                <c:pt idx="874">
                  <c:v>215</c:v>
                </c:pt>
                <c:pt idx="875">
                  <c:v>139</c:v>
                </c:pt>
                <c:pt idx="876">
                  <c:v>252</c:v>
                </c:pt>
                <c:pt idx="877">
                  <c:v>214</c:v>
                </c:pt>
                <c:pt idx="878">
                  <c:v>255</c:v>
                </c:pt>
                <c:pt idx="879">
                  <c:v>223</c:v>
                </c:pt>
                <c:pt idx="880">
                  <c:v>260</c:v>
                </c:pt>
                <c:pt idx="881">
                  <c:v>255</c:v>
                </c:pt>
                <c:pt idx="882">
                  <c:v>273</c:v>
                </c:pt>
                <c:pt idx="883">
                  <c:v>216</c:v>
                </c:pt>
                <c:pt idx="884">
                  <c:v>211</c:v>
                </c:pt>
                <c:pt idx="885">
                  <c:v>224</c:v>
                </c:pt>
                <c:pt idx="886">
                  <c:v>222</c:v>
                </c:pt>
                <c:pt idx="887">
                  <c:v>250</c:v>
                </c:pt>
                <c:pt idx="888">
                  <c:v>265</c:v>
                </c:pt>
                <c:pt idx="889">
                  <c:v>186</c:v>
                </c:pt>
                <c:pt idx="890">
                  <c:v>206</c:v>
                </c:pt>
                <c:pt idx="891">
                  <c:v>218</c:v>
                </c:pt>
                <c:pt idx="892">
                  <c:v>211</c:v>
                </c:pt>
                <c:pt idx="893">
                  <c:v>152</c:v>
                </c:pt>
                <c:pt idx="894">
                  <c:v>186</c:v>
                </c:pt>
                <c:pt idx="895">
                  <c:v>136</c:v>
                </c:pt>
                <c:pt idx="896">
                  <c:v>203</c:v>
                </c:pt>
                <c:pt idx="897">
                  <c:v>234</c:v>
                </c:pt>
                <c:pt idx="898">
                  <c:v>199</c:v>
                </c:pt>
                <c:pt idx="899">
                  <c:v>209</c:v>
                </c:pt>
                <c:pt idx="900">
                  <c:v>247</c:v>
                </c:pt>
                <c:pt idx="901">
                  <c:v>277</c:v>
                </c:pt>
                <c:pt idx="902">
                  <c:v>170</c:v>
                </c:pt>
                <c:pt idx="903">
                  <c:v>180</c:v>
                </c:pt>
                <c:pt idx="904">
                  <c:v>202</c:v>
                </c:pt>
                <c:pt idx="905">
                  <c:v>232</c:v>
                </c:pt>
                <c:pt idx="906">
                  <c:v>127</c:v>
                </c:pt>
                <c:pt idx="907">
                  <c:v>157</c:v>
                </c:pt>
                <c:pt idx="908">
                  <c:v>183</c:v>
                </c:pt>
                <c:pt idx="909">
                  <c:v>177</c:v>
                </c:pt>
                <c:pt idx="910">
                  <c:v>139</c:v>
                </c:pt>
                <c:pt idx="911">
                  <c:v>125</c:v>
                </c:pt>
                <c:pt idx="912">
                  <c:v>147</c:v>
                </c:pt>
                <c:pt idx="913">
                  <c:v>201</c:v>
                </c:pt>
                <c:pt idx="914">
                  <c:v>120</c:v>
                </c:pt>
                <c:pt idx="915">
                  <c:v>143</c:v>
                </c:pt>
                <c:pt idx="916">
                  <c:v>187</c:v>
                </c:pt>
                <c:pt idx="917">
                  <c:v>109</c:v>
                </c:pt>
                <c:pt idx="918">
                  <c:v>396</c:v>
                </c:pt>
                <c:pt idx="919">
                  <c:v>378</c:v>
                </c:pt>
                <c:pt idx="920">
                  <c:v>148</c:v>
                </c:pt>
                <c:pt idx="921">
                  <c:v>118</c:v>
                </c:pt>
                <c:pt idx="922">
                  <c:v>122</c:v>
                </c:pt>
                <c:pt idx="923">
                  <c:v>898</c:v>
                </c:pt>
                <c:pt idx="924">
                  <c:v>505</c:v>
                </c:pt>
                <c:pt idx="925">
                  <c:v>541</c:v>
                </c:pt>
                <c:pt idx="926">
                  <c:v>541</c:v>
                </c:pt>
                <c:pt idx="927">
                  <c:v>548</c:v>
                </c:pt>
                <c:pt idx="928">
                  <c:v>533</c:v>
                </c:pt>
                <c:pt idx="929">
                  <c:v>458</c:v>
                </c:pt>
                <c:pt idx="930">
                  <c:v>166</c:v>
                </c:pt>
                <c:pt idx="931">
                  <c:v>234</c:v>
                </c:pt>
                <c:pt idx="932">
                  <c:v>615</c:v>
                </c:pt>
                <c:pt idx="933">
                  <c:v>172</c:v>
                </c:pt>
                <c:pt idx="934">
                  <c:v>246</c:v>
                </c:pt>
                <c:pt idx="935">
                  <c:v>243</c:v>
                </c:pt>
                <c:pt idx="936">
                  <c:v>147</c:v>
                </c:pt>
                <c:pt idx="937">
                  <c:v>157</c:v>
                </c:pt>
                <c:pt idx="938">
                  <c:v>165</c:v>
                </c:pt>
                <c:pt idx="939">
                  <c:v>162</c:v>
                </c:pt>
                <c:pt idx="940">
                  <c:v>165</c:v>
                </c:pt>
                <c:pt idx="941">
                  <c:v>144</c:v>
                </c:pt>
                <c:pt idx="942">
                  <c:v>167</c:v>
                </c:pt>
                <c:pt idx="943">
                  <c:v>507</c:v>
                </c:pt>
                <c:pt idx="944">
                  <c:v>515</c:v>
                </c:pt>
                <c:pt idx="945">
                  <c:v>180</c:v>
                </c:pt>
                <c:pt idx="946">
                  <c:v>173</c:v>
                </c:pt>
                <c:pt idx="947">
                  <c:v>146</c:v>
                </c:pt>
                <c:pt idx="948">
                  <c:v>130</c:v>
                </c:pt>
                <c:pt idx="949">
                  <c:v>315</c:v>
                </c:pt>
                <c:pt idx="950">
                  <c:v>342</c:v>
                </c:pt>
                <c:pt idx="951">
                  <c:v>342</c:v>
                </c:pt>
                <c:pt idx="952">
                  <c:v>396</c:v>
                </c:pt>
                <c:pt idx="953">
                  <c:v>339</c:v>
                </c:pt>
                <c:pt idx="954">
                  <c:v>304</c:v>
                </c:pt>
                <c:pt idx="955">
                  <c:v>378</c:v>
                </c:pt>
                <c:pt idx="956">
                  <c:v>157</c:v>
                </c:pt>
                <c:pt idx="957">
                  <c:v>159</c:v>
                </c:pt>
                <c:pt idx="958">
                  <c:v>165</c:v>
                </c:pt>
                <c:pt idx="959">
                  <c:v>134</c:v>
                </c:pt>
                <c:pt idx="960">
                  <c:v>233</c:v>
                </c:pt>
                <c:pt idx="961">
                  <c:v>182</c:v>
                </c:pt>
                <c:pt idx="962">
                  <c:v>317</c:v>
                </c:pt>
                <c:pt idx="963">
                  <c:v>329</c:v>
                </c:pt>
                <c:pt idx="964">
                  <c:v>253</c:v>
                </c:pt>
                <c:pt idx="965">
                  <c:v>228</c:v>
                </c:pt>
                <c:pt idx="966">
                  <c:v>248</c:v>
                </c:pt>
                <c:pt idx="967">
                  <c:v>140</c:v>
                </c:pt>
                <c:pt idx="968">
                  <c:v>280</c:v>
                </c:pt>
                <c:pt idx="969">
                  <c:v>170</c:v>
                </c:pt>
                <c:pt idx="970">
                  <c:v>292</c:v>
                </c:pt>
                <c:pt idx="971">
                  <c:v>236</c:v>
                </c:pt>
                <c:pt idx="972">
                  <c:v>230</c:v>
                </c:pt>
                <c:pt idx="973">
                  <c:v>148</c:v>
                </c:pt>
                <c:pt idx="974">
                  <c:v>267</c:v>
                </c:pt>
                <c:pt idx="975">
                  <c:v>186</c:v>
                </c:pt>
                <c:pt idx="976">
                  <c:v>233</c:v>
                </c:pt>
                <c:pt idx="977">
                  <c:v>132</c:v>
                </c:pt>
                <c:pt idx="978">
                  <c:v>269</c:v>
                </c:pt>
                <c:pt idx="979">
                  <c:v>287</c:v>
                </c:pt>
                <c:pt idx="980">
                  <c:v>269</c:v>
                </c:pt>
                <c:pt idx="981">
                  <c:v>232</c:v>
                </c:pt>
                <c:pt idx="982">
                  <c:v>259</c:v>
                </c:pt>
                <c:pt idx="983">
                  <c:v>227</c:v>
                </c:pt>
                <c:pt idx="984">
                  <c:v>99</c:v>
                </c:pt>
                <c:pt idx="985">
                  <c:v>85</c:v>
                </c:pt>
                <c:pt idx="986">
                  <c:v>151</c:v>
                </c:pt>
                <c:pt idx="987">
                  <c:v>100</c:v>
                </c:pt>
                <c:pt idx="988">
                  <c:v>370</c:v>
                </c:pt>
                <c:pt idx="989">
                  <c:v>282</c:v>
                </c:pt>
                <c:pt idx="990">
                  <c:v>219</c:v>
                </c:pt>
                <c:pt idx="991">
                  <c:v>199</c:v>
                </c:pt>
                <c:pt idx="992">
                  <c:v>138</c:v>
                </c:pt>
                <c:pt idx="993">
                  <c:v>127</c:v>
                </c:pt>
                <c:pt idx="994">
                  <c:v>232</c:v>
                </c:pt>
                <c:pt idx="995">
                  <c:v>212</c:v>
                </c:pt>
                <c:pt idx="996">
                  <c:v>149</c:v>
                </c:pt>
                <c:pt idx="997">
                  <c:v>100</c:v>
                </c:pt>
                <c:pt idx="998">
                  <c:v>361</c:v>
                </c:pt>
                <c:pt idx="999">
                  <c:v>397</c:v>
                </c:pt>
                <c:pt idx="1000">
                  <c:v>277</c:v>
                </c:pt>
                <c:pt idx="1001">
                  <c:v>518</c:v>
                </c:pt>
                <c:pt idx="1002">
                  <c:v>273</c:v>
                </c:pt>
                <c:pt idx="1003">
                  <c:v>245</c:v>
                </c:pt>
                <c:pt idx="1004">
                  <c:v>211</c:v>
                </c:pt>
                <c:pt idx="1005">
                  <c:v>136</c:v>
                </c:pt>
                <c:pt idx="1006">
                  <c:v>252</c:v>
                </c:pt>
                <c:pt idx="1007">
                  <c:v>222</c:v>
                </c:pt>
                <c:pt idx="1008">
                  <c:v>206</c:v>
                </c:pt>
                <c:pt idx="1009">
                  <c:v>137</c:v>
                </c:pt>
                <c:pt idx="1010">
                  <c:v>177</c:v>
                </c:pt>
                <c:pt idx="1011">
                  <c:v>176</c:v>
                </c:pt>
                <c:pt idx="1012">
                  <c:v>132</c:v>
                </c:pt>
                <c:pt idx="1013">
                  <c:v>125</c:v>
                </c:pt>
                <c:pt idx="1014">
                  <c:v>271</c:v>
                </c:pt>
                <c:pt idx="1015">
                  <c:v>225</c:v>
                </c:pt>
                <c:pt idx="1016">
                  <c:v>248</c:v>
                </c:pt>
                <c:pt idx="1017">
                  <c:v>242</c:v>
                </c:pt>
                <c:pt idx="1018">
                  <c:v>239</c:v>
                </c:pt>
                <c:pt idx="1019">
                  <c:v>198</c:v>
                </c:pt>
                <c:pt idx="1020">
                  <c:v>209</c:v>
                </c:pt>
                <c:pt idx="1021">
                  <c:v>210</c:v>
                </c:pt>
                <c:pt idx="1022">
                  <c:v>204</c:v>
                </c:pt>
                <c:pt idx="1023">
                  <c:v>143</c:v>
                </c:pt>
                <c:pt idx="1024">
                  <c:v>323</c:v>
                </c:pt>
                <c:pt idx="1025">
                  <c:v>247</c:v>
                </c:pt>
                <c:pt idx="1026">
                  <c:v>320</c:v>
                </c:pt>
                <c:pt idx="1027">
                  <c:v>323</c:v>
                </c:pt>
                <c:pt idx="1028">
                  <c:v>342</c:v>
                </c:pt>
                <c:pt idx="1029">
                  <c:v>234</c:v>
                </c:pt>
                <c:pt idx="1030">
                  <c:v>225</c:v>
                </c:pt>
                <c:pt idx="1031">
                  <c:v>241</c:v>
                </c:pt>
                <c:pt idx="1032">
                  <c:v>285</c:v>
                </c:pt>
                <c:pt idx="1033">
                  <c:v>157</c:v>
                </c:pt>
                <c:pt idx="1034">
                  <c:v>307</c:v>
                </c:pt>
                <c:pt idx="1035">
                  <c:v>230</c:v>
                </c:pt>
                <c:pt idx="1036">
                  <c:v>185</c:v>
                </c:pt>
                <c:pt idx="1037">
                  <c:v>122</c:v>
                </c:pt>
                <c:pt idx="1038">
                  <c:v>220</c:v>
                </c:pt>
                <c:pt idx="1039">
                  <c:v>238</c:v>
                </c:pt>
                <c:pt idx="1040">
                  <c:v>139</c:v>
                </c:pt>
                <c:pt idx="1041">
                  <c:v>113</c:v>
                </c:pt>
                <c:pt idx="1042">
                  <c:v>95</c:v>
                </c:pt>
                <c:pt idx="1043">
                  <c:v>137</c:v>
                </c:pt>
                <c:pt idx="1044">
                  <c:v>97</c:v>
                </c:pt>
                <c:pt idx="1045">
                  <c:v>234</c:v>
                </c:pt>
                <c:pt idx="1046">
                  <c:v>152</c:v>
                </c:pt>
                <c:pt idx="1047">
                  <c:v>145</c:v>
                </c:pt>
                <c:pt idx="1048">
                  <c:v>273</c:v>
                </c:pt>
                <c:pt idx="1049">
                  <c:v>122</c:v>
                </c:pt>
                <c:pt idx="1050">
                  <c:v>156</c:v>
                </c:pt>
                <c:pt idx="1051">
                  <c:v>101</c:v>
                </c:pt>
                <c:pt idx="1052">
                  <c:v>275</c:v>
                </c:pt>
                <c:pt idx="1053">
                  <c:v>222</c:v>
                </c:pt>
                <c:pt idx="1054">
                  <c:v>304</c:v>
                </c:pt>
                <c:pt idx="1055">
                  <c:v>326</c:v>
                </c:pt>
                <c:pt idx="1056">
                  <c:v>305</c:v>
                </c:pt>
                <c:pt idx="1057">
                  <c:v>635</c:v>
                </c:pt>
                <c:pt idx="1058">
                  <c:v>665</c:v>
                </c:pt>
                <c:pt idx="1059">
                  <c:v>149</c:v>
                </c:pt>
                <c:pt idx="1060">
                  <c:v>140</c:v>
                </c:pt>
                <c:pt idx="1061">
                  <c:v>171</c:v>
                </c:pt>
                <c:pt idx="1062">
                  <c:v>225</c:v>
                </c:pt>
                <c:pt idx="1063">
                  <c:v>241</c:v>
                </c:pt>
                <c:pt idx="1064">
                  <c:v>328</c:v>
                </c:pt>
                <c:pt idx="1065">
                  <c:v>228</c:v>
                </c:pt>
                <c:pt idx="1066">
                  <c:v>407</c:v>
                </c:pt>
                <c:pt idx="1067">
                  <c:v>385</c:v>
                </c:pt>
                <c:pt idx="1068">
                  <c:v>261</c:v>
                </c:pt>
                <c:pt idx="1069">
                  <c:v>336</c:v>
                </c:pt>
                <c:pt idx="1070">
                  <c:v>396</c:v>
                </c:pt>
                <c:pt idx="1071">
                  <c:v>122</c:v>
                </c:pt>
                <c:pt idx="1072">
                  <c:v>125</c:v>
                </c:pt>
                <c:pt idx="1073">
                  <c:v>182</c:v>
                </c:pt>
                <c:pt idx="1074">
                  <c:v>379</c:v>
                </c:pt>
                <c:pt idx="1075">
                  <c:v>455</c:v>
                </c:pt>
                <c:pt idx="1076">
                  <c:v>232</c:v>
                </c:pt>
                <c:pt idx="1077">
                  <c:v>320</c:v>
                </c:pt>
                <c:pt idx="1078">
                  <c:v>296</c:v>
                </c:pt>
                <c:pt idx="1079">
                  <c:v>216</c:v>
                </c:pt>
                <c:pt idx="1080">
                  <c:v>295</c:v>
                </c:pt>
                <c:pt idx="1081">
                  <c:v>172</c:v>
                </c:pt>
                <c:pt idx="1082">
                  <c:v>229</c:v>
                </c:pt>
                <c:pt idx="1083">
                  <c:v>181</c:v>
                </c:pt>
                <c:pt idx="1084">
                  <c:v>261</c:v>
                </c:pt>
                <c:pt idx="1085">
                  <c:v>186</c:v>
                </c:pt>
                <c:pt idx="1086">
                  <c:v>279</c:v>
                </c:pt>
                <c:pt idx="1087">
                  <c:v>390</c:v>
                </c:pt>
                <c:pt idx="1088">
                  <c:v>139</c:v>
                </c:pt>
                <c:pt idx="1089">
                  <c:v>273</c:v>
                </c:pt>
                <c:pt idx="1090">
                  <c:v>267</c:v>
                </c:pt>
                <c:pt idx="1091">
                  <c:v>353</c:v>
                </c:pt>
                <c:pt idx="1092">
                  <c:v>295</c:v>
                </c:pt>
                <c:pt idx="1093">
                  <c:v>280</c:v>
                </c:pt>
                <c:pt idx="1094">
                  <c:v>293</c:v>
                </c:pt>
                <c:pt idx="1095">
                  <c:v>272</c:v>
                </c:pt>
                <c:pt idx="1096">
                  <c:v>433</c:v>
                </c:pt>
                <c:pt idx="1097">
                  <c:v>117</c:v>
                </c:pt>
                <c:pt idx="1098">
                  <c:v>330</c:v>
                </c:pt>
                <c:pt idx="1099">
                  <c:v>212</c:v>
                </c:pt>
                <c:pt idx="1100">
                  <c:v>96</c:v>
                </c:pt>
                <c:pt idx="1101">
                  <c:v>166</c:v>
                </c:pt>
                <c:pt idx="1102">
                  <c:v>66</c:v>
                </c:pt>
                <c:pt idx="1103">
                  <c:v>106</c:v>
                </c:pt>
                <c:pt idx="1104">
                  <c:v>113</c:v>
                </c:pt>
                <c:pt idx="1105">
                  <c:v>105</c:v>
                </c:pt>
                <c:pt idx="1106">
                  <c:v>98</c:v>
                </c:pt>
                <c:pt idx="1107">
                  <c:v>106</c:v>
                </c:pt>
                <c:pt idx="1108">
                  <c:v>106</c:v>
                </c:pt>
                <c:pt idx="1109">
                  <c:v>125</c:v>
                </c:pt>
                <c:pt idx="1110">
                  <c:v>123</c:v>
                </c:pt>
                <c:pt idx="1111">
                  <c:v>107</c:v>
                </c:pt>
                <c:pt idx="1112">
                  <c:v>72</c:v>
                </c:pt>
                <c:pt idx="1113">
                  <c:v>139</c:v>
                </c:pt>
                <c:pt idx="1114">
                  <c:v>95</c:v>
                </c:pt>
                <c:pt idx="1115">
                  <c:v>94</c:v>
                </c:pt>
                <c:pt idx="1116">
                  <c:v>149</c:v>
                </c:pt>
                <c:pt idx="1117">
                  <c:v>196</c:v>
                </c:pt>
                <c:pt idx="1118">
                  <c:v>151</c:v>
                </c:pt>
                <c:pt idx="1119">
                  <c:v>25</c:v>
                </c:pt>
                <c:pt idx="1120">
                  <c:v>147</c:v>
                </c:pt>
                <c:pt idx="1121">
                  <c:v>117</c:v>
                </c:pt>
                <c:pt idx="1122">
                  <c:v>264</c:v>
                </c:pt>
                <c:pt idx="1123">
                  <c:v>196</c:v>
                </c:pt>
                <c:pt idx="1124">
                  <c:v>499</c:v>
                </c:pt>
                <c:pt idx="1125">
                  <c:v>278</c:v>
                </c:pt>
                <c:pt idx="1126">
                  <c:v>65</c:v>
                </c:pt>
                <c:pt idx="1127">
                  <c:v>119</c:v>
                </c:pt>
                <c:pt idx="1128">
                  <c:v>176</c:v>
                </c:pt>
                <c:pt idx="1129">
                  <c:v>287</c:v>
                </c:pt>
                <c:pt idx="1130">
                  <c:v>320</c:v>
                </c:pt>
                <c:pt idx="1131">
                  <c:v>336</c:v>
                </c:pt>
                <c:pt idx="1132">
                  <c:v>349</c:v>
                </c:pt>
                <c:pt idx="1133">
                  <c:v>339</c:v>
                </c:pt>
                <c:pt idx="1134">
                  <c:v>198</c:v>
                </c:pt>
                <c:pt idx="1135">
                  <c:v>577</c:v>
                </c:pt>
                <c:pt idx="1136">
                  <c:v>143</c:v>
                </c:pt>
                <c:pt idx="1137">
                  <c:v>568</c:v>
                </c:pt>
                <c:pt idx="1138">
                  <c:v>807</c:v>
                </c:pt>
                <c:pt idx="1139">
                  <c:v>395</c:v>
                </c:pt>
                <c:pt idx="1140">
                  <c:v>190</c:v>
                </c:pt>
                <c:pt idx="1141">
                  <c:v>155</c:v>
                </c:pt>
                <c:pt idx="1142">
                  <c:v>248</c:v>
                </c:pt>
                <c:pt idx="1143">
                  <c:v>314</c:v>
                </c:pt>
                <c:pt idx="1144">
                  <c:v>110</c:v>
                </c:pt>
                <c:pt idx="1145">
                  <c:v>129</c:v>
                </c:pt>
                <c:pt idx="1146">
                  <c:v>203</c:v>
                </c:pt>
                <c:pt idx="1147">
                  <c:v>84</c:v>
                </c:pt>
                <c:pt idx="1148">
                  <c:v>96</c:v>
                </c:pt>
                <c:pt idx="1149">
                  <c:v>336</c:v>
                </c:pt>
                <c:pt idx="1150">
                  <c:v>131</c:v>
                </c:pt>
                <c:pt idx="1151">
                  <c:v>94</c:v>
                </c:pt>
                <c:pt idx="1152">
                  <c:v>233</c:v>
                </c:pt>
                <c:pt idx="1153">
                  <c:v>55</c:v>
                </c:pt>
                <c:pt idx="1154">
                  <c:v>260</c:v>
                </c:pt>
                <c:pt idx="1155">
                  <c:v>260</c:v>
                </c:pt>
                <c:pt idx="1156">
                  <c:v>156</c:v>
                </c:pt>
                <c:pt idx="1157">
                  <c:v>225</c:v>
                </c:pt>
                <c:pt idx="1158">
                  <c:v>193</c:v>
                </c:pt>
                <c:pt idx="1159">
                  <c:v>260</c:v>
                </c:pt>
                <c:pt idx="1160">
                  <c:v>75</c:v>
                </c:pt>
                <c:pt idx="1161">
                  <c:v>113</c:v>
                </c:pt>
                <c:pt idx="1162">
                  <c:v>285</c:v>
                </c:pt>
                <c:pt idx="1163">
                  <c:v>110</c:v>
                </c:pt>
                <c:pt idx="1164">
                  <c:v>110</c:v>
                </c:pt>
                <c:pt idx="1165">
                  <c:v>217</c:v>
                </c:pt>
                <c:pt idx="1166">
                  <c:v>118</c:v>
                </c:pt>
                <c:pt idx="1167">
                  <c:v>203</c:v>
                </c:pt>
                <c:pt idx="1168">
                  <c:v>133</c:v>
                </c:pt>
                <c:pt idx="1169">
                  <c:v>103</c:v>
                </c:pt>
                <c:pt idx="1170">
                  <c:v>99</c:v>
                </c:pt>
                <c:pt idx="1171">
                  <c:v>135</c:v>
                </c:pt>
                <c:pt idx="1172">
                  <c:v>217</c:v>
                </c:pt>
                <c:pt idx="1173">
                  <c:v>206</c:v>
                </c:pt>
                <c:pt idx="1174">
                  <c:v>234</c:v>
                </c:pt>
                <c:pt idx="1175">
                  <c:v>188</c:v>
                </c:pt>
                <c:pt idx="1176">
                  <c:v>87</c:v>
                </c:pt>
                <c:pt idx="1177">
                  <c:v>134</c:v>
                </c:pt>
                <c:pt idx="1178">
                  <c:v>96</c:v>
                </c:pt>
                <c:pt idx="1179">
                  <c:v>96</c:v>
                </c:pt>
                <c:pt idx="1180">
                  <c:v>142</c:v>
                </c:pt>
                <c:pt idx="1181">
                  <c:v>225</c:v>
                </c:pt>
                <c:pt idx="1182">
                  <c:v>57</c:v>
                </c:pt>
                <c:pt idx="1183">
                  <c:v>41</c:v>
                </c:pt>
                <c:pt idx="1184">
                  <c:v>159</c:v>
                </c:pt>
                <c:pt idx="1185">
                  <c:v>246</c:v>
                </c:pt>
                <c:pt idx="1186">
                  <c:v>181</c:v>
                </c:pt>
                <c:pt idx="1187">
                  <c:v>498</c:v>
                </c:pt>
                <c:pt idx="1188">
                  <c:v>584</c:v>
                </c:pt>
                <c:pt idx="1189">
                  <c:v>329</c:v>
                </c:pt>
                <c:pt idx="1190">
                  <c:v>309</c:v>
                </c:pt>
                <c:pt idx="1191">
                  <c:v>278</c:v>
                </c:pt>
                <c:pt idx="1192">
                  <c:v>549</c:v>
                </c:pt>
                <c:pt idx="1193">
                  <c:v>246</c:v>
                </c:pt>
                <c:pt idx="1194">
                  <c:v>318</c:v>
                </c:pt>
                <c:pt idx="1195">
                  <c:v>283</c:v>
                </c:pt>
                <c:pt idx="1196">
                  <c:v>508</c:v>
                </c:pt>
                <c:pt idx="1197">
                  <c:v>290</c:v>
                </c:pt>
                <c:pt idx="1198">
                  <c:v>410</c:v>
                </c:pt>
                <c:pt idx="1199">
                  <c:v>300</c:v>
                </c:pt>
                <c:pt idx="1200">
                  <c:v>330</c:v>
                </c:pt>
                <c:pt idx="1201">
                  <c:v>130</c:v>
                </c:pt>
                <c:pt idx="1202">
                  <c:v>310</c:v>
                </c:pt>
                <c:pt idx="1203">
                  <c:v>150</c:v>
                </c:pt>
                <c:pt idx="1204">
                  <c:v>150</c:v>
                </c:pt>
                <c:pt idx="1205">
                  <c:v>240</c:v>
                </c:pt>
                <c:pt idx="1206">
                  <c:v>270</c:v>
                </c:pt>
                <c:pt idx="1207">
                  <c:v>430</c:v>
                </c:pt>
                <c:pt idx="1208">
                  <c:v>307</c:v>
                </c:pt>
                <c:pt idx="1209">
                  <c:v>213</c:v>
                </c:pt>
                <c:pt idx="1210">
                  <c:v>178</c:v>
                </c:pt>
                <c:pt idx="1211">
                  <c:v>183</c:v>
                </c:pt>
                <c:pt idx="1212">
                  <c:v>146</c:v>
                </c:pt>
                <c:pt idx="1213">
                  <c:v>216</c:v>
                </c:pt>
                <c:pt idx="1214">
                  <c:v>227</c:v>
                </c:pt>
                <c:pt idx="1215">
                  <c:v>197</c:v>
                </c:pt>
                <c:pt idx="1216">
                  <c:v>161</c:v>
                </c:pt>
                <c:pt idx="1217">
                  <c:v>175</c:v>
                </c:pt>
                <c:pt idx="1218">
                  <c:v>145</c:v>
                </c:pt>
                <c:pt idx="1219">
                  <c:v>415</c:v>
                </c:pt>
                <c:pt idx="1220">
                  <c:v>153</c:v>
                </c:pt>
                <c:pt idx="1221">
                  <c:v>102</c:v>
                </c:pt>
                <c:pt idx="1222">
                  <c:v>201</c:v>
                </c:pt>
                <c:pt idx="1223">
                  <c:v>218</c:v>
                </c:pt>
                <c:pt idx="1224">
                  <c:v>323</c:v>
                </c:pt>
                <c:pt idx="1225">
                  <c:v>413</c:v>
                </c:pt>
                <c:pt idx="1226">
                  <c:v>239</c:v>
                </c:pt>
                <c:pt idx="1227">
                  <c:v>142</c:v>
                </c:pt>
                <c:pt idx="1228">
                  <c:v>155</c:v>
                </c:pt>
                <c:pt idx="1229">
                  <c:v>97</c:v>
                </c:pt>
                <c:pt idx="1230">
                  <c:v>235</c:v>
                </c:pt>
                <c:pt idx="1231">
                  <c:v>341</c:v>
                </c:pt>
                <c:pt idx="1232">
                  <c:v>282</c:v>
                </c:pt>
                <c:pt idx="1233">
                  <c:v>300</c:v>
                </c:pt>
                <c:pt idx="1234">
                  <c:v>247</c:v>
                </c:pt>
                <c:pt idx="1235">
                  <c:v>210</c:v>
                </c:pt>
                <c:pt idx="1236">
                  <c:v>279</c:v>
                </c:pt>
                <c:pt idx="1237">
                  <c:v>201</c:v>
                </c:pt>
                <c:pt idx="1238">
                  <c:v>241</c:v>
                </c:pt>
                <c:pt idx="1239">
                  <c:v>233</c:v>
                </c:pt>
                <c:pt idx="1240">
                  <c:v>163</c:v>
                </c:pt>
                <c:pt idx="1241">
                  <c:v>125</c:v>
                </c:pt>
                <c:pt idx="1242">
                  <c:v>231</c:v>
                </c:pt>
                <c:pt idx="1243">
                  <c:v>239</c:v>
                </c:pt>
                <c:pt idx="1244">
                  <c:v>658</c:v>
                </c:pt>
                <c:pt idx="1245">
                  <c:v>228</c:v>
                </c:pt>
                <c:pt idx="1246">
                  <c:v>314</c:v>
                </c:pt>
                <c:pt idx="1247">
                  <c:v>137</c:v>
                </c:pt>
                <c:pt idx="1248">
                  <c:v>273</c:v>
                </c:pt>
                <c:pt idx="1249">
                  <c:v>274</c:v>
                </c:pt>
                <c:pt idx="1250">
                  <c:v>236</c:v>
                </c:pt>
                <c:pt idx="1251">
                  <c:v>153</c:v>
                </c:pt>
                <c:pt idx="1252">
                  <c:v>236</c:v>
                </c:pt>
                <c:pt idx="1253">
                  <c:v>117</c:v>
                </c:pt>
                <c:pt idx="1254">
                  <c:v>173</c:v>
                </c:pt>
                <c:pt idx="1255">
                  <c:v>158</c:v>
                </c:pt>
                <c:pt idx="1256">
                  <c:v>163</c:v>
                </c:pt>
                <c:pt idx="1257">
                  <c:v>118</c:v>
                </c:pt>
                <c:pt idx="1258">
                  <c:v>190</c:v>
                </c:pt>
                <c:pt idx="1259">
                  <c:v>158</c:v>
                </c:pt>
                <c:pt idx="1260">
                  <c:v>135</c:v>
                </c:pt>
                <c:pt idx="1261">
                  <c:v>118</c:v>
                </c:pt>
                <c:pt idx="1262">
                  <c:v>241</c:v>
                </c:pt>
                <c:pt idx="1263">
                  <c:v>158</c:v>
                </c:pt>
                <c:pt idx="1264">
                  <c:v>227</c:v>
                </c:pt>
                <c:pt idx="1265">
                  <c:v>115</c:v>
                </c:pt>
                <c:pt idx="1266">
                  <c:v>183</c:v>
                </c:pt>
                <c:pt idx="1267">
                  <c:v>103</c:v>
                </c:pt>
                <c:pt idx="1268">
                  <c:v>163</c:v>
                </c:pt>
                <c:pt idx="1269">
                  <c:v>157</c:v>
                </c:pt>
                <c:pt idx="1270">
                  <c:v>112</c:v>
                </c:pt>
                <c:pt idx="1271">
                  <c:v>108</c:v>
                </c:pt>
                <c:pt idx="1272">
                  <c:v>150</c:v>
                </c:pt>
                <c:pt idx="1273">
                  <c:v>147</c:v>
                </c:pt>
                <c:pt idx="1274">
                  <c:v>132</c:v>
                </c:pt>
                <c:pt idx="1275">
                  <c:v>129</c:v>
                </c:pt>
                <c:pt idx="1276">
                  <c:v>152</c:v>
                </c:pt>
                <c:pt idx="1277">
                  <c:v>133</c:v>
                </c:pt>
                <c:pt idx="1278">
                  <c:v>126</c:v>
                </c:pt>
                <c:pt idx="1279">
                  <c:v>110</c:v>
                </c:pt>
                <c:pt idx="1280">
                  <c:v>182</c:v>
                </c:pt>
                <c:pt idx="1281">
                  <c:v>124</c:v>
                </c:pt>
                <c:pt idx="1282">
                  <c:v>377</c:v>
                </c:pt>
                <c:pt idx="1283">
                  <c:v>336</c:v>
                </c:pt>
                <c:pt idx="1284">
                  <c:v>168</c:v>
                </c:pt>
                <c:pt idx="1285">
                  <c:v>108</c:v>
                </c:pt>
                <c:pt idx="1286">
                  <c:v>138</c:v>
                </c:pt>
                <c:pt idx="1287">
                  <c:v>113</c:v>
                </c:pt>
                <c:pt idx="1288">
                  <c:v>162</c:v>
                </c:pt>
                <c:pt idx="1289">
                  <c:v>157</c:v>
                </c:pt>
                <c:pt idx="1290">
                  <c:v>116</c:v>
                </c:pt>
                <c:pt idx="1291">
                  <c:v>113</c:v>
                </c:pt>
                <c:pt idx="1292">
                  <c:v>162</c:v>
                </c:pt>
                <c:pt idx="1293">
                  <c:v>24</c:v>
                </c:pt>
                <c:pt idx="1294">
                  <c:v>131</c:v>
                </c:pt>
                <c:pt idx="1295">
                  <c:v>106</c:v>
                </c:pt>
                <c:pt idx="1296">
                  <c:v>148</c:v>
                </c:pt>
                <c:pt idx="1297">
                  <c:v>101</c:v>
                </c:pt>
                <c:pt idx="1298">
                  <c:v>167</c:v>
                </c:pt>
                <c:pt idx="1299">
                  <c:v>148</c:v>
                </c:pt>
                <c:pt idx="1300">
                  <c:v>136</c:v>
                </c:pt>
                <c:pt idx="1301">
                  <c:v>101</c:v>
                </c:pt>
                <c:pt idx="1302">
                  <c:v>348</c:v>
                </c:pt>
                <c:pt idx="1303">
                  <c:v>308</c:v>
                </c:pt>
                <c:pt idx="1304">
                  <c:v>150</c:v>
                </c:pt>
                <c:pt idx="1305">
                  <c:v>101</c:v>
                </c:pt>
                <c:pt idx="1306">
                  <c:v>206</c:v>
                </c:pt>
                <c:pt idx="1307">
                  <c:v>179</c:v>
                </c:pt>
                <c:pt idx="1308">
                  <c:v>170</c:v>
                </c:pt>
                <c:pt idx="1309">
                  <c:v>137</c:v>
                </c:pt>
                <c:pt idx="1310">
                  <c:v>180</c:v>
                </c:pt>
                <c:pt idx="1311">
                  <c:v>160</c:v>
                </c:pt>
                <c:pt idx="1312">
                  <c:v>148</c:v>
                </c:pt>
                <c:pt idx="1313">
                  <c:v>138</c:v>
                </c:pt>
                <c:pt idx="1314">
                  <c:v>158</c:v>
                </c:pt>
                <c:pt idx="1315">
                  <c:v>155</c:v>
                </c:pt>
                <c:pt idx="1316">
                  <c:v>134</c:v>
                </c:pt>
                <c:pt idx="1317">
                  <c:v>129</c:v>
                </c:pt>
                <c:pt idx="1318">
                  <c:v>256</c:v>
                </c:pt>
                <c:pt idx="1319">
                  <c:v>247</c:v>
                </c:pt>
                <c:pt idx="1320">
                  <c:v>255</c:v>
                </c:pt>
                <c:pt idx="1321">
                  <c:v>190</c:v>
                </c:pt>
                <c:pt idx="1322">
                  <c:v>156</c:v>
                </c:pt>
                <c:pt idx="1323">
                  <c:v>171</c:v>
                </c:pt>
                <c:pt idx="1324">
                  <c:v>114</c:v>
                </c:pt>
                <c:pt idx="1325">
                  <c:v>84</c:v>
                </c:pt>
                <c:pt idx="1326">
                  <c:v>73</c:v>
                </c:pt>
                <c:pt idx="1327">
                  <c:v>211</c:v>
                </c:pt>
                <c:pt idx="1328">
                  <c:v>158</c:v>
                </c:pt>
                <c:pt idx="1329">
                  <c:v>555</c:v>
                </c:pt>
                <c:pt idx="1330">
                  <c:v>544</c:v>
                </c:pt>
                <c:pt idx="1331">
                  <c:v>181</c:v>
                </c:pt>
                <c:pt idx="1332">
                  <c:v>124</c:v>
                </c:pt>
                <c:pt idx="1333">
                  <c:v>261</c:v>
                </c:pt>
                <c:pt idx="1334">
                  <c:v>228</c:v>
                </c:pt>
                <c:pt idx="1335">
                  <c:v>136</c:v>
                </c:pt>
                <c:pt idx="1336">
                  <c:v>89</c:v>
                </c:pt>
                <c:pt idx="1337">
                  <c:v>191</c:v>
                </c:pt>
                <c:pt idx="1338">
                  <c:v>159</c:v>
                </c:pt>
                <c:pt idx="1339">
                  <c:v>170</c:v>
                </c:pt>
                <c:pt idx="1340">
                  <c:v>119</c:v>
                </c:pt>
                <c:pt idx="1341">
                  <c:v>159</c:v>
                </c:pt>
                <c:pt idx="1342">
                  <c:v>119</c:v>
                </c:pt>
                <c:pt idx="1343">
                  <c:v>170</c:v>
                </c:pt>
                <c:pt idx="1344">
                  <c:v>108</c:v>
                </c:pt>
                <c:pt idx="1345">
                  <c:v>218</c:v>
                </c:pt>
                <c:pt idx="1346">
                  <c:v>170</c:v>
                </c:pt>
                <c:pt idx="1347">
                  <c:v>195</c:v>
                </c:pt>
                <c:pt idx="1348">
                  <c:v>108</c:v>
                </c:pt>
                <c:pt idx="1349">
                  <c:v>309</c:v>
                </c:pt>
                <c:pt idx="1350">
                  <c:v>200</c:v>
                </c:pt>
                <c:pt idx="1351">
                  <c:v>188</c:v>
                </c:pt>
                <c:pt idx="1352">
                  <c:v>115</c:v>
                </c:pt>
                <c:pt idx="1353">
                  <c:v>237</c:v>
                </c:pt>
                <c:pt idx="1354">
                  <c:v>163</c:v>
                </c:pt>
                <c:pt idx="1355">
                  <c:v>188</c:v>
                </c:pt>
                <c:pt idx="1356">
                  <c:v>114</c:v>
                </c:pt>
                <c:pt idx="1357">
                  <c:v>522</c:v>
                </c:pt>
                <c:pt idx="1358">
                  <c:v>489</c:v>
                </c:pt>
                <c:pt idx="1359">
                  <c:v>216</c:v>
                </c:pt>
                <c:pt idx="1360">
                  <c:v>183</c:v>
                </c:pt>
                <c:pt idx="1361">
                  <c:v>107</c:v>
                </c:pt>
                <c:pt idx="1362">
                  <c:v>158</c:v>
                </c:pt>
                <c:pt idx="1363">
                  <c:v>125</c:v>
                </c:pt>
                <c:pt idx="1364">
                  <c:v>101</c:v>
                </c:pt>
                <c:pt idx="1365">
                  <c:v>288</c:v>
                </c:pt>
                <c:pt idx="1366">
                  <c:v>264</c:v>
                </c:pt>
                <c:pt idx="1367">
                  <c:v>261</c:v>
                </c:pt>
                <c:pt idx="1368">
                  <c:v>119</c:v>
                </c:pt>
                <c:pt idx="1369">
                  <c:v>111</c:v>
                </c:pt>
                <c:pt idx="1370">
                  <c:v>510</c:v>
                </c:pt>
                <c:pt idx="1371">
                  <c:v>112</c:v>
                </c:pt>
                <c:pt idx="1372">
                  <c:v>208</c:v>
                </c:pt>
                <c:pt idx="1373">
                  <c:v>109</c:v>
                </c:pt>
                <c:pt idx="1374">
                  <c:v>229</c:v>
                </c:pt>
                <c:pt idx="1375">
                  <c:v>144</c:v>
                </c:pt>
                <c:pt idx="1376">
                  <c:v>189</c:v>
                </c:pt>
                <c:pt idx="1377">
                  <c:v>106</c:v>
                </c:pt>
                <c:pt idx="1378">
                  <c:v>158</c:v>
                </c:pt>
                <c:pt idx="1379">
                  <c:v>101</c:v>
                </c:pt>
                <c:pt idx="1380">
                  <c:v>125</c:v>
                </c:pt>
                <c:pt idx="1381">
                  <c:v>100</c:v>
                </c:pt>
                <c:pt idx="1382">
                  <c:v>134</c:v>
                </c:pt>
                <c:pt idx="1383">
                  <c:v>592</c:v>
                </c:pt>
                <c:pt idx="1384">
                  <c:v>587</c:v>
                </c:pt>
                <c:pt idx="1385">
                  <c:v>134</c:v>
                </c:pt>
                <c:pt idx="1386">
                  <c:v>192</c:v>
                </c:pt>
                <c:pt idx="1387">
                  <c:v>157</c:v>
                </c:pt>
                <c:pt idx="1388">
                  <c:v>145</c:v>
                </c:pt>
                <c:pt idx="1389">
                  <c:v>104</c:v>
                </c:pt>
                <c:pt idx="1390">
                  <c:v>280</c:v>
                </c:pt>
                <c:pt idx="1391">
                  <c:v>170</c:v>
                </c:pt>
                <c:pt idx="1392">
                  <c:v>230</c:v>
                </c:pt>
                <c:pt idx="1393">
                  <c:v>106</c:v>
                </c:pt>
                <c:pt idx="1394">
                  <c:v>589</c:v>
                </c:pt>
                <c:pt idx="1395">
                  <c:v>565</c:v>
                </c:pt>
                <c:pt idx="1396">
                  <c:v>224</c:v>
                </c:pt>
                <c:pt idx="1397">
                  <c:v>171</c:v>
                </c:pt>
                <c:pt idx="1398">
                  <c:v>169</c:v>
                </c:pt>
                <c:pt idx="1399">
                  <c:v>112</c:v>
                </c:pt>
                <c:pt idx="1400">
                  <c:v>426</c:v>
                </c:pt>
                <c:pt idx="1401">
                  <c:v>181</c:v>
                </c:pt>
                <c:pt idx="1402">
                  <c:v>134</c:v>
                </c:pt>
                <c:pt idx="1403">
                  <c:v>260</c:v>
                </c:pt>
                <c:pt idx="1404">
                  <c:v>139</c:v>
                </c:pt>
                <c:pt idx="1405">
                  <c:v>217</c:v>
                </c:pt>
                <c:pt idx="1406">
                  <c:v>134</c:v>
                </c:pt>
                <c:pt idx="1407">
                  <c:v>271</c:v>
                </c:pt>
                <c:pt idx="1408">
                  <c:v>134</c:v>
                </c:pt>
                <c:pt idx="1409">
                  <c:v>229</c:v>
                </c:pt>
                <c:pt idx="1410">
                  <c:v>178</c:v>
                </c:pt>
                <c:pt idx="1411">
                  <c:v>189</c:v>
                </c:pt>
                <c:pt idx="1412">
                  <c:v>115</c:v>
                </c:pt>
                <c:pt idx="1413">
                  <c:v>300</c:v>
                </c:pt>
                <c:pt idx="1414">
                  <c:v>229</c:v>
                </c:pt>
                <c:pt idx="1415">
                  <c:v>236</c:v>
                </c:pt>
                <c:pt idx="1416">
                  <c:v>130</c:v>
                </c:pt>
                <c:pt idx="1417">
                  <c:v>185</c:v>
                </c:pt>
                <c:pt idx="1418">
                  <c:v>123</c:v>
                </c:pt>
                <c:pt idx="1419">
                  <c:v>193</c:v>
                </c:pt>
                <c:pt idx="1420">
                  <c:v>185</c:v>
                </c:pt>
                <c:pt idx="1421">
                  <c:v>133</c:v>
                </c:pt>
                <c:pt idx="1422">
                  <c:v>141</c:v>
                </c:pt>
                <c:pt idx="1423">
                  <c:v>208</c:v>
                </c:pt>
                <c:pt idx="1424">
                  <c:v>154</c:v>
                </c:pt>
                <c:pt idx="1425">
                  <c:v>539</c:v>
                </c:pt>
                <c:pt idx="1426">
                  <c:v>554</c:v>
                </c:pt>
                <c:pt idx="1427">
                  <c:v>262</c:v>
                </c:pt>
                <c:pt idx="1428">
                  <c:v>169</c:v>
                </c:pt>
                <c:pt idx="1429">
                  <c:v>214</c:v>
                </c:pt>
                <c:pt idx="1430">
                  <c:v>112</c:v>
                </c:pt>
                <c:pt idx="1431">
                  <c:v>147</c:v>
                </c:pt>
                <c:pt idx="1432">
                  <c:v>92</c:v>
                </c:pt>
                <c:pt idx="1433">
                  <c:v>136</c:v>
                </c:pt>
                <c:pt idx="1434">
                  <c:v>121</c:v>
                </c:pt>
                <c:pt idx="1435">
                  <c:v>277</c:v>
                </c:pt>
                <c:pt idx="1436">
                  <c:v>202</c:v>
                </c:pt>
                <c:pt idx="1437">
                  <c:v>410</c:v>
                </c:pt>
                <c:pt idx="1438">
                  <c:v>161</c:v>
                </c:pt>
                <c:pt idx="1439">
                  <c:v>202</c:v>
                </c:pt>
                <c:pt idx="1440">
                  <c:v>161</c:v>
                </c:pt>
                <c:pt idx="1441">
                  <c:v>230</c:v>
                </c:pt>
                <c:pt idx="1442">
                  <c:v>178</c:v>
                </c:pt>
                <c:pt idx="1443">
                  <c:v>189</c:v>
                </c:pt>
                <c:pt idx="1444">
                  <c:v>115</c:v>
                </c:pt>
                <c:pt idx="1445">
                  <c:v>229</c:v>
                </c:pt>
                <c:pt idx="1446">
                  <c:v>130</c:v>
                </c:pt>
                <c:pt idx="1447">
                  <c:v>278</c:v>
                </c:pt>
                <c:pt idx="1448">
                  <c:v>200</c:v>
                </c:pt>
                <c:pt idx="1449">
                  <c:v>202</c:v>
                </c:pt>
                <c:pt idx="1450">
                  <c:v>161</c:v>
                </c:pt>
                <c:pt idx="1451">
                  <c:v>161</c:v>
                </c:pt>
                <c:pt idx="1452">
                  <c:v>117</c:v>
                </c:pt>
                <c:pt idx="1453">
                  <c:v>273</c:v>
                </c:pt>
                <c:pt idx="1454">
                  <c:v>172</c:v>
                </c:pt>
                <c:pt idx="1455">
                  <c:v>124</c:v>
                </c:pt>
                <c:pt idx="1456">
                  <c:v>250</c:v>
                </c:pt>
                <c:pt idx="1457">
                  <c:v>645</c:v>
                </c:pt>
                <c:pt idx="1458">
                  <c:v>604</c:v>
                </c:pt>
                <c:pt idx="1459">
                  <c:v>262</c:v>
                </c:pt>
                <c:pt idx="1460">
                  <c:v>190</c:v>
                </c:pt>
                <c:pt idx="1461">
                  <c:v>122</c:v>
                </c:pt>
                <c:pt idx="1462">
                  <c:v>179</c:v>
                </c:pt>
                <c:pt idx="1463">
                  <c:v>118</c:v>
                </c:pt>
                <c:pt idx="1464">
                  <c:v>206</c:v>
                </c:pt>
                <c:pt idx="1465">
                  <c:v>277</c:v>
                </c:pt>
                <c:pt idx="1466">
                  <c:v>316</c:v>
                </c:pt>
                <c:pt idx="1467">
                  <c:v>228</c:v>
                </c:pt>
                <c:pt idx="1468">
                  <c:v>170</c:v>
                </c:pt>
                <c:pt idx="1469">
                  <c:v>213</c:v>
                </c:pt>
                <c:pt idx="1470">
                  <c:v>122</c:v>
                </c:pt>
                <c:pt idx="1471">
                  <c:v>421</c:v>
                </c:pt>
                <c:pt idx="1472">
                  <c:v>428</c:v>
                </c:pt>
                <c:pt idx="1473">
                  <c:v>237</c:v>
                </c:pt>
                <c:pt idx="1474">
                  <c:v>198</c:v>
                </c:pt>
                <c:pt idx="1475">
                  <c:v>313</c:v>
                </c:pt>
                <c:pt idx="1476">
                  <c:v>260</c:v>
                </c:pt>
                <c:pt idx="1477">
                  <c:v>116</c:v>
                </c:pt>
                <c:pt idx="1478">
                  <c:v>208</c:v>
                </c:pt>
                <c:pt idx="1479">
                  <c:v>189</c:v>
                </c:pt>
                <c:pt idx="1480">
                  <c:v>368</c:v>
                </c:pt>
                <c:pt idx="1481">
                  <c:v>153</c:v>
                </c:pt>
                <c:pt idx="1482">
                  <c:v>176</c:v>
                </c:pt>
                <c:pt idx="1483">
                  <c:v>158</c:v>
                </c:pt>
                <c:pt idx="1484">
                  <c:v>223</c:v>
                </c:pt>
                <c:pt idx="1485">
                  <c:v>223</c:v>
                </c:pt>
                <c:pt idx="1486">
                  <c:v>209</c:v>
                </c:pt>
                <c:pt idx="1487">
                  <c:v>157</c:v>
                </c:pt>
                <c:pt idx="1488">
                  <c:v>200</c:v>
                </c:pt>
                <c:pt idx="1489">
                  <c:v>199</c:v>
                </c:pt>
                <c:pt idx="1490">
                  <c:v>129</c:v>
                </c:pt>
                <c:pt idx="1491">
                  <c:v>136</c:v>
                </c:pt>
                <c:pt idx="1492">
                  <c:v>113</c:v>
                </c:pt>
                <c:pt idx="1493">
                  <c:v>382</c:v>
                </c:pt>
                <c:pt idx="1494">
                  <c:v>149</c:v>
                </c:pt>
                <c:pt idx="1495">
                  <c:v>112</c:v>
                </c:pt>
                <c:pt idx="1496">
                  <c:v>98</c:v>
                </c:pt>
                <c:pt idx="1497">
                  <c:v>443</c:v>
                </c:pt>
                <c:pt idx="1498">
                  <c:v>389</c:v>
                </c:pt>
                <c:pt idx="1499">
                  <c:v>221</c:v>
                </c:pt>
                <c:pt idx="1500">
                  <c:v>229</c:v>
                </c:pt>
                <c:pt idx="1501">
                  <c:v>197</c:v>
                </c:pt>
                <c:pt idx="1502">
                  <c:v>170</c:v>
                </c:pt>
                <c:pt idx="1503">
                  <c:v>120</c:v>
                </c:pt>
                <c:pt idx="1504">
                  <c:v>205</c:v>
                </c:pt>
                <c:pt idx="1505">
                  <c:v>157</c:v>
                </c:pt>
                <c:pt idx="1506">
                  <c:v>208</c:v>
                </c:pt>
                <c:pt idx="1507">
                  <c:v>160</c:v>
                </c:pt>
                <c:pt idx="1508">
                  <c:v>279</c:v>
                </c:pt>
                <c:pt idx="1509">
                  <c:v>124</c:v>
                </c:pt>
                <c:pt idx="1510">
                  <c:v>126</c:v>
                </c:pt>
                <c:pt idx="1511">
                  <c:v>235</c:v>
                </c:pt>
                <c:pt idx="1512">
                  <c:v>149</c:v>
                </c:pt>
                <c:pt idx="1513">
                  <c:v>283</c:v>
                </c:pt>
                <c:pt idx="1514">
                  <c:v>196</c:v>
                </c:pt>
                <c:pt idx="1515">
                  <c:v>155</c:v>
                </c:pt>
                <c:pt idx="1516">
                  <c:v>273</c:v>
                </c:pt>
                <c:pt idx="1517">
                  <c:v>228</c:v>
                </c:pt>
                <c:pt idx="1518">
                  <c:v>129</c:v>
                </c:pt>
                <c:pt idx="1519">
                  <c:v>118</c:v>
                </c:pt>
                <c:pt idx="1520">
                  <c:v>244</c:v>
                </c:pt>
                <c:pt idx="1521">
                  <c:v>196</c:v>
                </c:pt>
                <c:pt idx="1522">
                  <c:v>104</c:v>
                </c:pt>
                <c:pt idx="1523">
                  <c:v>189</c:v>
                </c:pt>
                <c:pt idx="1524">
                  <c:v>157</c:v>
                </c:pt>
                <c:pt idx="1525">
                  <c:v>126</c:v>
                </c:pt>
                <c:pt idx="1526">
                  <c:v>208</c:v>
                </c:pt>
                <c:pt idx="1527">
                  <c:v>144</c:v>
                </c:pt>
                <c:pt idx="1528">
                  <c:v>180</c:v>
                </c:pt>
                <c:pt idx="1529">
                  <c:v>135</c:v>
                </c:pt>
                <c:pt idx="1530">
                  <c:v>182</c:v>
                </c:pt>
                <c:pt idx="1531">
                  <c:v>293</c:v>
                </c:pt>
                <c:pt idx="1532">
                  <c:v>172</c:v>
                </c:pt>
                <c:pt idx="1533">
                  <c:v>267</c:v>
                </c:pt>
                <c:pt idx="1534">
                  <c:v>228</c:v>
                </c:pt>
                <c:pt idx="1535">
                  <c:v>319</c:v>
                </c:pt>
                <c:pt idx="1536">
                  <c:v>437</c:v>
                </c:pt>
                <c:pt idx="1537">
                  <c:v>152</c:v>
                </c:pt>
                <c:pt idx="1538">
                  <c:v>252</c:v>
                </c:pt>
                <c:pt idx="1539">
                  <c:v>134</c:v>
                </c:pt>
                <c:pt idx="1540">
                  <c:v>116</c:v>
                </c:pt>
                <c:pt idx="1541">
                  <c:v>259</c:v>
                </c:pt>
                <c:pt idx="1542">
                  <c:v>200</c:v>
                </c:pt>
                <c:pt idx="1543">
                  <c:v>133</c:v>
                </c:pt>
                <c:pt idx="1544">
                  <c:v>172</c:v>
                </c:pt>
                <c:pt idx="1545">
                  <c:v>164</c:v>
                </c:pt>
                <c:pt idx="1546">
                  <c:v>130</c:v>
                </c:pt>
                <c:pt idx="1547">
                  <c:v>226</c:v>
                </c:pt>
                <c:pt idx="1548">
                  <c:v>232</c:v>
                </c:pt>
                <c:pt idx="1549">
                  <c:v>229</c:v>
                </c:pt>
                <c:pt idx="1550">
                  <c:v>234</c:v>
                </c:pt>
                <c:pt idx="1551">
                  <c:v>158</c:v>
                </c:pt>
                <c:pt idx="1552">
                  <c:v>218</c:v>
                </c:pt>
                <c:pt idx="1553">
                  <c:v>209</c:v>
                </c:pt>
                <c:pt idx="1554">
                  <c:v>196</c:v>
                </c:pt>
                <c:pt idx="1555">
                  <c:v>195</c:v>
                </c:pt>
                <c:pt idx="1556">
                  <c:v>119</c:v>
                </c:pt>
                <c:pt idx="1557">
                  <c:v>247</c:v>
                </c:pt>
                <c:pt idx="1558">
                  <c:v>233</c:v>
                </c:pt>
                <c:pt idx="1559">
                  <c:v>232</c:v>
                </c:pt>
                <c:pt idx="1560">
                  <c:v>211</c:v>
                </c:pt>
                <c:pt idx="1561">
                  <c:v>277</c:v>
                </c:pt>
                <c:pt idx="1562">
                  <c:v>262</c:v>
                </c:pt>
                <c:pt idx="1563">
                  <c:v>195</c:v>
                </c:pt>
                <c:pt idx="1564">
                  <c:v>172</c:v>
                </c:pt>
                <c:pt idx="1565">
                  <c:v>176</c:v>
                </c:pt>
                <c:pt idx="1566">
                  <c:v>169</c:v>
                </c:pt>
                <c:pt idx="1567">
                  <c:v>119</c:v>
                </c:pt>
                <c:pt idx="1568">
                  <c:v>216</c:v>
                </c:pt>
                <c:pt idx="1569">
                  <c:v>215</c:v>
                </c:pt>
                <c:pt idx="1570">
                  <c:v>204</c:v>
                </c:pt>
                <c:pt idx="1571">
                  <c:v>161</c:v>
                </c:pt>
                <c:pt idx="1572">
                  <c:v>268</c:v>
                </c:pt>
                <c:pt idx="1573">
                  <c:v>245</c:v>
                </c:pt>
                <c:pt idx="1574">
                  <c:v>277</c:v>
                </c:pt>
                <c:pt idx="1575">
                  <c:v>157</c:v>
                </c:pt>
                <c:pt idx="1576">
                  <c:v>124</c:v>
                </c:pt>
                <c:pt idx="1577">
                  <c:v>165</c:v>
                </c:pt>
                <c:pt idx="1578">
                  <c:v>127</c:v>
                </c:pt>
                <c:pt idx="1579">
                  <c:v>297</c:v>
                </c:pt>
                <c:pt idx="1580">
                  <c:v>276</c:v>
                </c:pt>
                <c:pt idx="1581">
                  <c:v>296</c:v>
                </c:pt>
                <c:pt idx="1582">
                  <c:v>185</c:v>
                </c:pt>
                <c:pt idx="1583">
                  <c:v>178</c:v>
                </c:pt>
                <c:pt idx="1584">
                  <c:v>113</c:v>
                </c:pt>
                <c:pt idx="1585">
                  <c:v>291</c:v>
                </c:pt>
                <c:pt idx="1586">
                  <c:v>153</c:v>
                </c:pt>
                <c:pt idx="1587">
                  <c:v>109</c:v>
                </c:pt>
                <c:pt idx="1588">
                  <c:v>303</c:v>
                </c:pt>
                <c:pt idx="1589">
                  <c:v>454</c:v>
                </c:pt>
                <c:pt idx="1590">
                  <c:v>406</c:v>
                </c:pt>
                <c:pt idx="1591">
                  <c:v>363</c:v>
                </c:pt>
                <c:pt idx="1592">
                  <c:v>349</c:v>
                </c:pt>
                <c:pt idx="1593">
                  <c:v>394</c:v>
                </c:pt>
                <c:pt idx="1594">
                  <c:v>502</c:v>
                </c:pt>
                <c:pt idx="1595">
                  <c:v>211</c:v>
                </c:pt>
                <c:pt idx="1596">
                  <c:v>203</c:v>
                </c:pt>
                <c:pt idx="1597">
                  <c:v>197</c:v>
                </c:pt>
                <c:pt idx="1598">
                  <c:v>181</c:v>
                </c:pt>
                <c:pt idx="1599">
                  <c:v>126</c:v>
                </c:pt>
                <c:pt idx="1600">
                  <c:v>290</c:v>
                </c:pt>
                <c:pt idx="1601">
                  <c:v>266</c:v>
                </c:pt>
                <c:pt idx="1602">
                  <c:v>249</c:v>
                </c:pt>
                <c:pt idx="1603">
                  <c:v>222</c:v>
                </c:pt>
                <c:pt idx="1604">
                  <c:v>324</c:v>
                </c:pt>
                <c:pt idx="1605">
                  <c:v>321</c:v>
                </c:pt>
                <c:pt idx="1606">
                  <c:v>211</c:v>
                </c:pt>
                <c:pt idx="1607">
                  <c:v>248</c:v>
                </c:pt>
                <c:pt idx="1608">
                  <c:v>242</c:v>
                </c:pt>
                <c:pt idx="1609">
                  <c:v>219</c:v>
                </c:pt>
                <c:pt idx="1610">
                  <c:v>190</c:v>
                </c:pt>
                <c:pt idx="1611">
                  <c:v>177</c:v>
                </c:pt>
                <c:pt idx="1612">
                  <c:v>119</c:v>
                </c:pt>
                <c:pt idx="1613">
                  <c:v>234</c:v>
                </c:pt>
                <c:pt idx="1614">
                  <c:v>216</c:v>
                </c:pt>
                <c:pt idx="1615">
                  <c:v>213</c:v>
                </c:pt>
                <c:pt idx="1616">
                  <c:v>291</c:v>
                </c:pt>
                <c:pt idx="1617">
                  <c:v>272</c:v>
                </c:pt>
                <c:pt idx="1618">
                  <c:v>239</c:v>
                </c:pt>
                <c:pt idx="1619">
                  <c:v>219</c:v>
                </c:pt>
                <c:pt idx="1620">
                  <c:v>215</c:v>
                </c:pt>
                <c:pt idx="1621">
                  <c:v>289</c:v>
                </c:pt>
                <c:pt idx="1622">
                  <c:v>269</c:v>
                </c:pt>
                <c:pt idx="1623">
                  <c:v>167</c:v>
                </c:pt>
                <c:pt idx="1624">
                  <c:v>220</c:v>
                </c:pt>
                <c:pt idx="1625">
                  <c:v>213</c:v>
                </c:pt>
                <c:pt idx="1626">
                  <c:v>223</c:v>
                </c:pt>
                <c:pt idx="1627">
                  <c:v>216</c:v>
                </c:pt>
                <c:pt idx="1628">
                  <c:v>185</c:v>
                </c:pt>
                <c:pt idx="1629">
                  <c:v>165</c:v>
                </c:pt>
                <c:pt idx="1630">
                  <c:v>189</c:v>
                </c:pt>
                <c:pt idx="1631">
                  <c:v>158</c:v>
                </c:pt>
                <c:pt idx="1632">
                  <c:v>292</c:v>
                </c:pt>
                <c:pt idx="1633">
                  <c:v>287</c:v>
                </c:pt>
                <c:pt idx="1634">
                  <c:v>172</c:v>
                </c:pt>
                <c:pt idx="1635">
                  <c:v>167</c:v>
                </c:pt>
                <c:pt idx="1636">
                  <c:v>119</c:v>
                </c:pt>
                <c:pt idx="1637">
                  <c:v>201</c:v>
                </c:pt>
                <c:pt idx="1638">
                  <c:v>154</c:v>
                </c:pt>
                <c:pt idx="1639">
                  <c:v>289</c:v>
                </c:pt>
                <c:pt idx="1640">
                  <c:v>288</c:v>
                </c:pt>
                <c:pt idx="1641">
                  <c:v>239</c:v>
                </c:pt>
                <c:pt idx="1642">
                  <c:v>205</c:v>
                </c:pt>
                <c:pt idx="1643">
                  <c:v>209</c:v>
                </c:pt>
                <c:pt idx="1644">
                  <c:v>137</c:v>
                </c:pt>
                <c:pt idx="1645">
                  <c:v>300</c:v>
                </c:pt>
                <c:pt idx="1646">
                  <c:v>260</c:v>
                </c:pt>
                <c:pt idx="1647">
                  <c:v>258</c:v>
                </c:pt>
                <c:pt idx="1648">
                  <c:v>319</c:v>
                </c:pt>
                <c:pt idx="1649">
                  <c:v>331</c:v>
                </c:pt>
                <c:pt idx="1650">
                  <c:v>331</c:v>
                </c:pt>
                <c:pt idx="1651">
                  <c:v>134</c:v>
                </c:pt>
                <c:pt idx="1652">
                  <c:v>252</c:v>
                </c:pt>
                <c:pt idx="1653">
                  <c:v>263</c:v>
                </c:pt>
                <c:pt idx="1654">
                  <c:v>293</c:v>
                </c:pt>
                <c:pt idx="1655">
                  <c:v>79</c:v>
                </c:pt>
                <c:pt idx="1656">
                  <c:v>187</c:v>
                </c:pt>
                <c:pt idx="1657">
                  <c:v>165</c:v>
                </c:pt>
                <c:pt idx="1658">
                  <c:v>148</c:v>
                </c:pt>
                <c:pt idx="1659">
                  <c:v>151</c:v>
                </c:pt>
                <c:pt idx="1660">
                  <c:v>114</c:v>
                </c:pt>
                <c:pt idx="1661">
                  <c:v>197</c:v>
                </c:pt>
                <c:pt idx="1662">
                  <c:v>184</c:v>
                </c:pt>
                <c:pt idx="1663">
                  <c:v>184</c:v>
                </c:pt>
                <c:pt idx="1664">
                  <c:v>172</c:v>
                </c:pt>
                <c:pt idx="1665">
                  <c:v>260</c:v>
                </c:pt>
                <c:pt idx="1666">
                  <c:v>222</c:v>
                </c:pt>
                <c:pt idx="1667">
                  <c:v>215</c:v>
                </c:pt>
                <c:pt idx="1668">
                  <c:v>208</c:v>
                </c:pt>
                <c:pt idx="1669">
                  <c:v>191</c:v>
                </c:pt>
                <c:pt idx="1670">
                  <c:v>185</c:v>
                </c:pt>
                <c:pt idx="1671">
                  <c:v>120</c:v>
                </c:pt>
                <c:pt idx="1672">
                  <c:v>232</c:v>
                </c:pt>
                <c:pt idx="1673">
                  <c:v>220</c:v>
                </c:pt>
                <c:pt idx="1674">
                  <c:v>187</c:v>
                </c:pt>
                <c:pt idx="1675">
                  <c:v>273</c:v>
                </c:pt>
                <c:pt idx="1676">
                  <c:v>254</c:v>
                </c:pt>
                <c:pt idx="1677">
                  <c:v>229</c:v>
                </c:pt>
                <c:pt idx="1678">
                  <c:v>179</c:v>
                </c:pt>
                <c:pt idx="1679">
                  <c:v>154</c:v>
                </c:pt>
                <c:pt idx="1680">
                  <c:v>247</c:v>
                </c:pt>
                <c:pt idx="1681">
                  <c:v>297</c:v>
                </c:pt>
                <c:pt idx="1682">
                  <c:v>330</c:v>
                </c:pt>
                <c:pt idx="1683">
                  <c:v>332</c:v>
                </c:pt>
                <c:pt idx="1684">
                  <c:v>201</c:v>
                </c:pt>
                <c:pt idx="1685">
                  <c:v>135</c:v>
                </c:pt>
                <c:pt idx="1686">
                  <c:v>337</c:v>
                </c:pt>
                <c:pt idx="1687">
                  <c:v>404</c:v>
                </c:pt>
                <c:pt idx="1688">
                  <c:v>136</c:v>
                </c:pt>
                <c:pt idx="1689">
                  <c:v>238</c:v>
                </c:pt>
                <c:pt idx="1690">
                  <c:v>161</c:v>
                </c:pt>
                <c:pt idx="1691">
                  <c:v>305</c:v>
                </c:pt>
                <c:pt idx="1692">
                  <c:v>371</c:v>
                </c:pt>
                <c:pt idx="1693">
                  <c:v>133</c:v>
                </c:pt>
                <c:pt idx="1694">
                  <c:v>462</c:v>
                </c:pt>
                <c:pt idx="1695">
                  <c:v>462</c:v>
                </c:pt>
                <c:pt idx="1696">
                  <c:v>111</c:v>
                </c:pt>
                <c:pt idx="1697">
                  <c:v>360</c:v>
                </c:pt>
                <c:pt idx="1698">
                  <c:v>425</c:v>
                </c:pt>
                <c:pt idx="1699">
                  <c:v>436</c:v>
                </c:pt>
                <c:pt idx="1700">
                  <c:v>158</c:v>
                </c:pt>
                <c:pt idx="1701">
                  <c:v>212</c:v>
                </c:pt>
                <c:pt idx="1702">
                  <c:v>217</c:v>
                </c:pt>
                <c:pt idx="1703">
                  <c:v>461</c:v>
                </c:pt>
                <c:pt idx="1704">
                  <c:v>147</c:v>
                </c:pt>
                <c:pt idx="1705">
                  <c:v>143</c:v>
                </c:pt>
                <c:pt idx="1706">
                  <c:v>91</c:v>
                </c:pt>
                <c:pt idx="1707">
                  <c:v>103</c:v>
                </c:pt>
                <c:pt idx="1708">
                  <c:v>91</c:v>
                </c:pt>
                <c:pt idx="1709">
                  <c:v>240</c:v>
                </c:pt>
                <c:pt idx="1710">
                  <c:v>289</c:v>
                </c:pt>
                <c:pt idx="1711">
                  <c:v>313</c:v>
                </c:pt>
                <c:pt idx="1712">
                  <c:v>338</c:v>
                </c:pt>
                <c:pt idx="1713">
                  <c:v>389</c:v>
                </c:pt>
                <c:pt idx="1714">
                  <c:v>266</c:v>
                </c:pt>
                <c:pt idx="1715">
                  <c:v>248</c:v>
                </c:pt>
                <c:pt idx="1716">
                  <c:v>124</c:v>
                </c:pt>
                <c:pt idx="1717">
                  <c:v>167</c:v>
                </c:pt>
                <c:pt idx="1718">
                  <c:v>172</c:v>
                </c:pt>
                <c:pt idx="1719">
                  <c:v>254</c:v>
                </c:pt>
                <c:pt idx="1720">
                  <c:v>194</c:v>
                </c:pt>
                <c:pt idx="1721">
                  <c:v>121</c:v>
                </c:pt>
                <c:pt idx="1722">
                  <c:v>121</c:v>
                </c:pt>
                <c:pt idx="1723">
                  <c:v>118</c:v>
                </c:pt>
                <c:pt idx="1724">
                  <c:v>133</c:v>
                </c:pt>
                <c:pt idx="1725">
                  <c:v>181</c:v>
                </c:pt>
                <c:pt idx="1726">
                  <c:v>49</c:v>
                </c:pt>
                <c:pt idx="1727">
                  <c:v>538</c:v>
                </c:pt>
                <c:pt idx="1728">
                  <c:v>146</c:v>
                </c:pt>
                <c:pt idx="1729">
                  <c:v>128</c:v>
                </c:pt>
                <c:pt idx="1730">
                  <c:v>136</c:v>
                </c:pt>
                <c:pt idx="1731">
                  <c:v>113</c:v>
                </c:pt>
                <c:pt idx="1732">
                  <c:v>129</c:v>
                </c:pt>
                <c:pt idx="1733">
                  <c:v>92</c:v>
                </c:pt>
                <c:pt idx="1734">
                  <c:v>112</c:v>
                </c:pt>
                <c:pt idx="1735">
                  <c:v>126</c:v>
                </c:pt>
                <c:pt idx="1736">
                  <c:v>117</c:v>
                </c:pt>
                <c:pt idx="1737">
                  <c:v>90</c:v>
                </c:pt>
                <c:pt idx="1738">
                  <c:v>245</c:v>
                </c:pt>
                <c:pt idx="1739">
                  <c:v>56</c:v>
                </c:pt>
                <c:pt idx="1740">
                  <c:v>55</c:v>
                </c:pt>
                <c:pt idx="1741">
                  <c:v>108</c:v>
                </c:pt>
                <c:pt idx="1742">
                  <c:v>251</c:v>
                </c:pt>
                <c:pt idx="1743">
                  <c:v>129</c:v>
                </c:pt>
                <c:pt idx="1744">
                  <c:v>100</c:v>
                </c:pt>
                <c:pt idx="1745">
                  <c:v>350</c:v>
                </c:pt>
                <c:pt idx="1746">
                  <c:v>210</c:v>
                </c:pt>
                <c:pt idx="1747">
                  <c:v>160</c:v>
                </c:pt>
                <c:pt idx="1748">
                  <c:v>250</c:v>
                </c:pt>
                <c:pt idx="1749">
                  <c:v>290</c:v>
                </c:pt>
                <c:pt idx="1750">
                  <c:v>420</c:v>
                </c:pt>
                <c:pt idx="1751">
                  <c:v>310</c:v>
                </c:pt>
                <c:pt idx="1752">
                  <c:v>250</c:v>
                </c:pt>
                <c:pt idx="1753">
                  <c:v>290</c:v>
                </c:pt>
                <c:pt idx="1754">
                  <c:v>171</c:v>
                </c:pt>
                <c:pt idx="1755">
                  <c:v>218</c:v>
                </c:pt>
                <c:pt idx="1756">
                  <c:v>123</c:v>
                </c:pt>
                <c:pt idx="1757">
                  <c:v>188</c:v>
                </c:pt>
                <c:pt idx="1758">
                  <c:v>146</c:v>
                </c:pt>
                <c:pt idx="1759">
                  <c:v>103</c:v>
                </c:pt>
                <c:pt idx="1760">
                  <c:v>156</c:v>
                </c:pt>
                <c:pt idx="1761">
                  <c:v>169</c:v>
                </c:pt>
                <c:pt idx="1762">
                  <c:v>118</c:v>
                </c:pt>
                <c:pt idx="1763">
                  <c:v>159</c:v>
                </c:pt>
                <c:pt idx="1764">
                  <c:v>226</c:v>
                </c:pt>
                <c:pt idx="1765">
                  <c:v>176</c:v>
                </c:pt>
                <c:pt idx="1766">
                  <c:v>119</c:v>
                </c:pt>
                <c:pt idx="1767">
                  <c:v>194</c:v>
                </c:pt>
                <c:pt idx="1768">
                  <c:v>225</c:v>
                </c:pt>
                <c:pt idx="1769">
                  <c:v>239</c:v>
                </c:pt>
                <c:pt idx="1770">
                  <c:v>218</c:v>
                </c:pt>
                <c:pt idx="1771">
                  <c:v>180</c:v>
                </c:pt>
                <c:pt idx="1772">
                  <c:v>118</c:v>
                </c:pt>
                <c:pt idx="1773">
                  <c:v>175</c:v>
                </c:pt>
                <c:pt idx="1774">
                  <c:v>155</c:v>
                </c:pt>
                <c:pt idx="1775">
                  <c:v>209</c:v>
                </c:pt>
                <c:pt idx="1776">
                  <c:v>124</c:v>
                </c:pt>
                <c:pt idx="1777">
                  <c:v>435</c:v>
                </c:pt>
                <c:pt idx="1778">
                  <c:v>363</c:v>
                </c:pt>
                <c:pt idx="1779">
                  <c:v>417</c:v>
                </c:pt>
                <c:pt idx="1780">
                  <c:v>194</c:v>
                </c:pt>
                <c:pt idx="1781">
                  <c:v>113</c:v>
                </c:pt>
                <c:pt idx="1782">
                  <c:v>192</c:v>
                </c:pt>
                <c:pt idx="1783">
                  <c:v>263</c:v>
                </c:pt>
                <c:pt idx="1784">
                  <c:v>220</c:v>
                </c:pt>
                <c:pt idx="1785">
                  <c:v>255</c:v>
                </c:pt>
                <c:pt idx="1786">
                  <c:v>193</c:v>
                </c:pt>
                <c:pt idx="1787">
                  <c:v>159</c:v>
                </c:pt>
                <c:pt idx="1788">
                  <c:v>117</c:v>
                </c:pt>
                <c:pt idx="1789">
                  <c:v>459</c:v>
                </c:pt>
                <c:pt idx="1790">
                  <c:v>573</c:v>
                </c:pt>
                <c:pt idx="1791">
                  <c:v>446</c:v>
                </c:pt>
                <c:pt idx="1792">
                  <c:v>125</c:v>
                </c:pt>
                <c:pt idx="1793">
                  <c:v>105</c:v>
                </c:pt>
                <c:pt idx="1794">
                  <c:v>165</c:v>
                </c:pt>
                <c:pt idx="1795">
                  <c:v>153</c:v>
                </c:pt>
                <c:pt idx="1796">
                  <c:v>143</c:v>
                </c:pt>
                <c:pt idx="1797">
                  <c:v>168</c:v>
                </c:pt>
                <c:pt idx="1798">
                  <c:v>188</c:v>
                </c:pt>
                <c:pt idx="1799">
                  <c:v>184</c:v>
                </c:pt>
                <c:pt idx="1800">
                  <c:v>310</c:v>
                </c:pt>
                <c:pt idx="1801">
                  <c:v>122</c:v>
                </c:pt>
                <c:pt idx="1802">
                  <c:v>380</c:v>
                </c:pt>
              </c:numCache>
            </c:numRef>
          </c:yVal>
          <c:smooth val="0"/>
          <c:extLst>
            <c:ext xmlns:c16="http://schemas.microsoft.com/office/drawing/2014/chart" uri="{C3380CC4-5D6E-409C-BE32-E72D297353CC}">
              <c16:uniqueId val="{00000000-3A66-42BB-804B-34CDE05385E2}"/>
            </c:ext>
          </c:extLst>
        </c:ser>
        <c:dLbls>
          <c:showLegendKey val="0"/>
          <c:showVal val="0"/>
          <c:showCatName val="0"/>
          <c:showSerName val="0"/>
          <c:showPercent val="0"/>
          <c:showBubbleSize val="0"/>
        </c:dLbls>
        <c:axId val="794996560"/>
        <c:axId val="794993360"/>
      </c:scatterChart>
      <c:valAx>
        <c:axId val="79499656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94993360"/>
        <c:crosses val="autoZero"/>
        <c:crossBetween val="midCat"/>
      </c:valAx>
      <c:valAx>
        <c:axId val="794993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9499656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800" dirty="0">
                <a:latin typeface="Times New Roman" panose="02020603050405020304" pitchFamily="18" charset="0"/>
                <a:cs typeface="Times New Roman" panose="02020603050405020304" pitchFamily="18" charset="0"/>
              </a:rPr>
              <a:t>Vegetable Energy (kcal)</a:t>
            </a:r>
          </a:p>
        </c:rich>
      </c:tx>
      <c:layout>
        <c:manualLayout>
          <c:xMode val="edge"/>
          <c:yMode val="edge"/>
          <c:x val="0.2342809378421398"/>
          <c:y val="3.4298788611191809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9059781665969983E-2"/>
          <c:y val="0.17516930022573363"/>
          <c:w val="0.88367044585298993"/>
          <c:h val="0.75379214731341426"/>
        </c:manualLayout>
      </c:layout>
      <c:scatterChart>
        <c:scatterStyle val="lineMarker"/>
        <c:varyColors val="0"/>
        <c:ser>
          <c:idx val="0"/>
          <c:order val="0"/>
          <c:tx>
            <c:strRef>
              <c:f>'[蔬菜类及其制品 (Vegetables and vegetable products).xlsx]Sheet1'!$C$1</c:f>
              <c:strCache>
                <c:ptCount val="1"/>
                <c:pt idx="0">
                  <c:v>能量(千卡)</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'[蔬菜类及其制品 (Vegetables and vegetable products).xlsx]Sheet1'!$C$2:$C$1039</c:f>
              <c:numCache>
                <c:formatCode>General</c:formatCode>
                <c:ptCount val="1038"/>
                <c:pt idx="0">
                  <c:v>20</c:v>
                </c:pt>
                <c:pt idx="1">
                  <c:v>56</c:v>
                </c:pt>
                <c:pt idx="2">
                  <c:v>54</c:v>
                </c:pt>
                <c:pt idx="3">
                  <c:v>284</c:v>
                </c:pt>
                <c:pt idx="4">
                  <c:v>19</c:v>
                </c:pt>
                <c:pt idx="5">
                  <c:v>24</c:v>
                </c:pt>
                <c:pt idx="6">
                  <c:v>22</c:v>
                </c:pt>
                <c:pt idx="7">
                  <c:v>34</c:v>
                </c:pt>
                <c:pt idx="8">
                  <c:v>37</c:v>
                </c:pt>
                <c:pt idx="9">
                  <c:v>39</c:v>
                </c:pt>
                <c:pt idx="10">
                  <c:v>13</c:v>
                </c:pt>
                <c:pt idx="11">
                  <c:v>14</c:v>
                </c:pt>
                <c:pt idx="12">
                  <c:v>11</c:v>
                </c:pt>
                <c:pt idx="13">
                  <c:v>29</c:v>
                </c:pt>
                <c:pt idx="14">
                  <c:v>17</c:v>
                </c:pt>
                <c:pt idx="15">
                  <c:v>22</c:v>
                </c:pt>
                <c:pt idx="16">
                  <c:v>20</c:v>
                </c:pt>
                <c:pt idx="17">
                  <c:v>26</c:v>
                </c:pt>
                <c:pt idx="18">
                  <c:v>20</c:v>
                </c:pt>
                <c:pt idx="19">
                  <c:v>20</c:v>
                </c:pt>
                <c:pt idx="20">
                  <c:v>34</c:v>
                </c:pt>
                <c:pt idx="21">
                  <c:v>34</c:v>
                </c:pt>
                <c:pt idx="22">
                  <c:v>19</c:v>
                </c:pt>
                <c:pt idx="23">
                  <c:v>21</c:v>
                </c:pt>
                <c:pt idx="24">
                  <c:v>21</c:v>
                </c:pt>
                <c:pt idx="25">
                  <c:v>15</c:v>
                </c:pt>
                <c:pt idx="26">
                  <c:v>15</c:v>
                </c:pt>
                <c:pt idx="27">
                  <c:v>14</c:v>
                </c:pt>
                <c:pt idx="28">
                  <c:v>73</c:v>
                </c:pt>
                <c:pt idx="29">
                  <c:v>74</c:v>
                </c:pt>
                <c:pt idx="30">
                  <c:v>148</c:v>
                </c:pt>
                <c:pt idx="31">
                  <c:v>30</c:v>
                </c:pt>
                <c:pt idx="32">
                  <c:v>27</c:v>
                </c:pt>
                <c:pt idx="33">
                  <c:v>32</c:v>
                </c:pt>
                <c:pt idx="34">
                  <c:v>16</c:v>
                </c:pt>
                <c:pt idx="35">
                  <c:v>14</c:v>
                </c:pt>
                <c:pt idx="36">
                  <c:v>14</c:v>
                </c:pt>
                <c:pt idx="37">
                  <c:v>27</c:v>
                </c:pt>
                <c:pt idx="38">
                  <c:v>22</c:v>
                </c:pt>
                <c:pt idx="39">
                  <c:v>21</c:v>
                </c:pt>
                <c:pt idx="40">
                  <c:v>26</c:v>
                </c:pt>
                <c:pt idx="41">
                  <c:v>306</c:v>
                </c:pt>
                <c:pt idx="42">
                  <c:v>122</c:v>
                </c:pt>
                <c:pt idx="43">
                  <c:v>125</c:v>
                </c:pt>
                <c:pt idx="44">
                  <c:v>125</c:v>
                </c:pt>
                <c:pt idx="45">
                  <c:v>81</c:v>
                </c:pt>
                <c:pt idx="46">
                  <c:v>81</c:v>
                </c:pt>
                <c:pt idx="47">
                  <c:v>80</c:v>
                </c:pt>
                <c:pt idx="48">
                  <c:v>82</c:v>
                </c:pt>
                <c:pt idx="49">
                  <c:v>68</c:v>
                </c:pt>
                <c:pt idx="50">
                  <c:v>68</c:v>
                </c:pt>
                <c:pt idx="51">
                  <c:v>281</c:v>
                </c:pt>
                <c:pt idx="52">
                  <c:v>106</c:v>
                </c:pt>
                <c:pt idx="53">
                  <c:v>101</c:v>
                </c:pt>
                <c:pt idx="54">
                  <c:v>101</c:v>
                </c:pt>
                <c:pt idx="55">
                  <c:v>22</c:v>
                </c:pt>
                <c:pt idx="56">
                  <c:v>16</c:v>
                </c:pt>
                <c:pt idx="57">
                  <c:v>16</c:v>
                </c:pt>
                <c:pt idx="58">
                  <c:v>13</c:v>
                </c:pt>
                <c:pt idx="59">
                  <c:v>12</c:v>
                </c:pt>
                <c:pt idx="60">
                  <c:v>12</c:v>
                </c:pt>
                <c:pt idx="61">
                  <c:v>118</c:v>
                </c:pt>
                <c:pt idx="62">
                  <c:v>116</c:v>
                </c:pt>
                <c:pt idx="63">
                  <c:v>114</c:v>
                </c:pt>
                <c:pt idx="64">
                  <c:v>109</c:v>
                </c:pt>
                <c:pt idx="65">
                  <c:v>67</c:v>
                </c:pt>
                <c:pt idx="66">
                  <c:v>82</c:v>
                </c:pt>
                <c:pt idx="67">
                  <c:v>82</c:v>
                </c:pt>
                <c:pt idx="68">
                  <c:v>345</c:v>
                </c:pt>
                <c:pt idx="69">
                  <c:v>22</c:v>
                </c:pt>
                <c:pt idx="70">
                  <c:v>33</c:v>
                </c:pt>
                <c:pt idx="71">
                  <c:v>99</c:v>
                </c:pt>
                <c:pt idx="72">
                  <c:v>78</c:v>
                </c:pt>
                <c:pt idx="73">
                  <c:v>78</c:v>
                </c:pt>
                <c:pt idx="74">
                  <c:v>18</c:v>
                </c:pt>
                <c:pt idx="75">
                  <c:v>16</c:v>
                </c:pt>
                <c:pt idx="76">
                  <c:v>16</c:v>
                </c:pt>
                <c:pt idx="77">
                  <c:v>43</c:v>
                </c:pt>
                <c:pt idx="78">
                  <c:v>36</c:v>
                </c:pt>
                <c:pt idx="79">
                  <c:v>36</c:v>
                </c:pt>
                <c:pt idx="80">
                  <c:v>41</c:v>
                </c:pt>
                <c:pt idx="81">
                  <c:v>42</c:v>
                </c:pt>
                <c:pt idx="82">
                  <c:v>42</c:v>
                </c:pt>
                <c:pt idx="83">
                  <c:v>93</c:v>
                </c:pt>
                <c:pt idx="84">
                  <c:v>69</c:v>
                </c:pt>
                <c:pt idx="85">
                  <c:v>50</c:v>
                </c:pt>
                <c:pt idx="86">
                  <c:v>28</c:v>
                </c:pt>
                <c:pt idx="87">
                  <c:v>28</c:v>
                </c:pt>
                <c:pt idx="88">
                  <c:v>28</c:v>
                </c:pt>
                <c:pt idx="89">
                  <c:v>30</c:v>
                </c:pt>
                <c:pt idx="90">
                  <c:v>30</c:v>
                </c:pt>
                <c:pt idx="91">
                  <c:v>62</c:v>
                </c:pt>
                <c:pt idx="92">
                  <c:v>22</c:v>
                </c:pt>
                <c:pt idx="93">
                  <c:v>20</c:v>
                </c:pt>
                <c:pt idx="94">
                  <c:v>30</c:v>
                </c:pt>
                <c:pt idx="95">
                  <c:v>47</c:v>
                </c:pt>
                <c:pt idx="96">
                  <c:v>53</c:v>
                </c:pt>
                <c:pt idx="97">
                  <c:v>53</c:v>
                </c:pt>
                <c:pt idx="98">
                  <c:v>38</c:v>
                </c:pt>
                <c:pt idx="99">
                  <c:v>45</c:v>
                </c:pt>
                <c:pt idx="100">
                  <c:v>45</c:v>
                </c:pt>
                <c:pt idx="101">
                  <c:v>25</c:v>
                </c:pt>
                <c:pt idx="102">
                  <c:v>298</c:v>
                </c:pt>
                <c:pt idx="103">
                  <c:v>160</c:v>
                </c:pt>
                <c:pt idx="104">
                  <c:v>358</c:v>
                </c:pt>
                <c:pt idx="105">
                  <c:v>49</c:v>
                </c:pt>
                <c:pt idx="106">
                  <c:v>36</c:v>
                </c:pt>
                <c:pt idx="107">
                  <c:v>64</c:v>
                </c:pt>
                <c:pt idx="108">
                  <c:v>65</c:v>
                </c:pt>
                <c:pt idx="109">
                  <c:v>60</c:v>
                </c:pt>
                <c:pt idx="110">
                  <c:v>42</c:v>
                </c:pt>
                <c:pt idx="111">
                  <c:v>27</c:v>
                </c:pt>
                <c:pt idx="112">
                  <c:v>27</c:v>
                </c:pt>
                <c:pt idx="113">
                  <c:v>28</c:v>
                </c:pt>
                <c:pt idx="114">
                  <c:v>25</c:v>
                </c:pt>
                <c:pt idx="115">
                  <c:v>24</c:v>
                </c:pt>
                <c:pt idx="116">
                  <c:v>23</c:v>
                </c:pt>
                <c:pt idx="117">
                  <c:v>23</c:v>
                </c:pt>
                <c:pt idx="118">
                  <c:v>25</c:v>
                </c:pt>
                <c:pt idx="119">
                  <c:v>23</c:v>
                </c:pt>
                <c:pt idx="120">
                  <c:v>23</c:v>
                </c:pt>
                <c:pt idx="121">
                  <c:v>24</c:v>
                </c:pt>
                <c:pt idx="122">
                  <c:v>19</c:v>
                </c:pt>
                <c:pt idx="123">
                  <c:v>17</c:v>
                </c:pt>
                <c:pt idx="124">
                  <c:v>16</c:v>
                </c:pt>
                <c:pt idx="125">
                  <c:v>40</c:v>
                </c:pt>
                <c:pt idx="126">
                  <c:v>34</c:v>
                </c:pt>
                <c:pt idx="127">
                  <c:v>34</c:v>
                </c:pt>
                <c:pt idx="128">
                  <c:v>56</c:v>
                </c:pt>
                <c:pt idx="129">
                  <c:v>56</c:v>
                </c:pt>
                <c:pt idx="130">
                  <c:v>14</c:v>
                </c:pt>
                <c:pt idx="131">
                  <c:v>8</c:v>
                </c:pt>
                <c:pt idx="132">
                  <c:v>8</c:v>
                </c:pt>
                <c:pt idx="133">
                  <c:v>3</c:v>
                </c:pt>
                <c:pt idx="134">
                  <c:v>233</c:v>
                </c:pt>
                <c:pt idx="135">
                  <c:v>40</c:v>
                </c:pt>
                <c:pt idx="136">
                  <c:v>44</c:v>
                </c:pt>
                <c:pt idx="137">
                  <c:v>42</c:v>
                </c:pt>
                <c:pt idx="138">
                  <c:v>19</c:v>
                </c:pt>
                <c:pt idx="139">
                  <c:v>349</c:v>
                </c:pt>
                <c:pt idx="140">
                  <c:v>29</c:v>
                </c:pt>
                <c:pt idx="141">
                  <c:v>28</c:v>
                </c:pt>
                <c:pt idx="142">
                  <c:v>26</c:v>
                </c:pt>
                <c:pt idx="143">
                  <c:v>35</c:v>
                </c:pt>
                <c:pt idx="144">
                  <c:v>28</c:v>
                </c:pt>
                <c:pt idx="145">
                  <c:v>26</c:v>
                </c:pt>
                <c:pt idx="146">
                  <c:v>332</c:v>
                </c:pt>
                <c:pt idx="147">
                  <c:v>258</c:v>
                </c:pt>
                <c:pt idx="148">
                  <c:v>407</c:v>
                </c:pt>
                <c:pt idx="149">
                  <c:v>67</c:v>
                </c:pt>
                <c:pt idx="150">
                  <c:v>78</c:v>
                </c:pt>
                <c:pt idx="151">
                  <c:v>78</c:v>
                </c:pt>
                <c:pt idx="152">
                  <c:v>43</c:v>
                </c:pt>
                <c:pt idx="153">
                  <c:v>19</c:v>
                </c:pt>
                <c:pt idx="154">
                  <c:v>23</c:v>
                </c:pt>
                <c:pt idx="155">
                  <c:v>45</c:v>
                </c:pt>
                <c:pt idx="156">
                  <c:v>40</c:v>
                </c:pt>
                <c:pt idx="157">
                  <c:v>40</c:v>
                </c:pt>
                <c:pt idx="158">
                  <c:v>57</c:v>
                </c:pt>
                <c:pt idx="159">
                  <c:v>39</c:v>
                </c:pt>
                <c:pt idx="160">
                  <c:v>39</c:v>
                </c:pt>
                <c:pt idx="161">
                  <c:v>123</c:v>
                </c:pt>
                <c:pt idx="162">
                  <c:v>49</c:v>
                </c:pt>
                <c:pt idx="163">
                  <c:v>13</c:v>
                </c:pt>
                <c:pt idx="164">
                  <c:v>106</c:v>
                </c:pt>
                <c:pt idx="165">
                  <c:v>72</c:v>
                </c:pt>
                <c:pt idx="166">
                  <c:v>88</c:v>
                </c:pt>
                <c:pt idx="167">
                  <c:v>88</c:v>
                </c:pt>
                <c:pt idx="168">
                  <c:v>21</c:v>
                </c:pt>
                <c:pt idx="169">
                  <c:v>25</c:v>
                </c:pt>
                <c:pt idx="170">
                  <c:v>25</c:v>
                </c:pt>
                <c:pt idx="171">
                  <c:v>36</c:v>
                </c:pt>
                <c:pt idx="172">
                  <c:v>39</c:v>
                </c:pt>
                <c:pt idx="173">
                  <c:v>39</c:v>
                </c:pt>
                <c:pt idx="174">
                  <c:v>14</c:v>
                </c:pt>
                <c:pt idx="175">
                  <c:v>15</c:v>
                </c:pt>
                <c:pt idx="176">
                  <c:v>13</c:v>
                </c:pt>
                <c:pt idx="177">
                  <c:v>41</c:v>
                </c:pt>
                <c:pt idx="178">
                  <c:v>35</c:v>
                </c:pt>
                <c:pt idx="179">
                  <c:v>35</c:v>
                </c:pt>
                <c:pt idx="180">
                  <c:v>25</c:v>
                </c:pt>
                <c:pt idx="181">
                  <c:v>23</c:v>
                </c:pt>
                <c:pt idx="182">
                  <c:v>25</c:v>
                </c:pt>
                <c:pt idx="183">
                  <c:v>23</c:v>
                </c:pt>
                <c:pt idx="184">
                  <c:v>341</c:v>
                </c:pt>
                <c:pt idx="185">
                  <c:v>36</c:v>
                </c:pt>
                <c:pt idx="186">
                  <c:v>37</c:v>
                </c:pt>
                <c:pt idx="187">
                  <c:v>37</c:v>
                </c:pt>
                <c:pt idx="188">
                  <c:v>32</c:v>
                </c:pt>
                <c:pt idx="189">
                  <c:v>22</c:v>
                </c:pt>
                <c:pt idx="190">
                  <c:v>27</c:v>
                </c:pt>
                <c:pt idx="191">
                  <c:v>27</c:v>
                </c:pt>
                <c:pt idx="192">
                  <c:v>36</c:v>
                </c:pt>
                <c:pt idx="193">
                  <c:v>271</c:v>
                </c:pt>
                <c:pt idx="194">
                  <c:v>86</c:v>
                </c:pt>
                <c:pt idx="195">
                  <c:v>76</c:v>
                </c:pt>
                <c:pt idx="196">
                  <c:v>76</c:v>
                </c:pt>
                <c:pt idx="197">
                  <c:v>101</c:v>
                </c:pt>
                <c:pt idx="198">
                  <c:v>91</c:v>
                </c:pt>
                <c:pt idx="199">
                  <c:v>108</c:v>
                </c:pt>
                <c:pt idx="200">
                  <c:v>89</c:v>
                </c:pt>
                <c:pt idx="201">
                  <c:v>90</c:v>
                </c:pt>
                <c:pt idx="202">
                  <c:v>92</c:v>
                </c:pt>
                <c:pt idx="203">
                  <c:v>35</c:v>
                </c:pt>
                <c:pt idx="204">
                  <c:v>34</c:v>
                </c:pt>
                <c:pt idx="205">
                  <c:v>34</c:v>
                </c:pt>
                <c:pt idx="206">
                  <c:v>75</c:v>
                </c:pt>
                <c:pt idx="207">
                  <c:v>71</c:v>
                </c:pt>
                <c:pt idx="208">
                  <c:v>71</c:v>
                </c:pt>
                <c:pt idx="209">
                  <c:v>86</c:v>
                </c:pt>
                <c:pt idx="210">
                  <c:v>97</c:v>
                </c:pt>
                <c:pt idx="211">
                  <c:v>97</c:v>
                </c:pt>
                <c:pt idx="212">
                  <c:v>64</c:v>
                </c:pt>
                <c:pt idx="213">
                  <c:v>81</c:v>
                </c:pt>
                <c:pt idx="214">
                  <c:v>64</c:v>
                </c:pt>
                <c:pt idx="215">
                  <c:v>79</c:v>
                </c:pt>
                <c:pt idx="216">
                  <c:v>79</c:v>
                </c:pt>
                <c:pt idx="217">
                  <c:v>88</c:v>
                </c:pt>
                <c:pt idx="218">
                  <c:v>80</c:v>
                </c:pt>
                <c:pt idx="219">
                  <c:v>80</c:v>
                </c:pt>
                <c:pt idx="220">
                  <c:v>98</c:v>
                </c:pt>
                <c:pt idx="221">
                  <c:v>94</c:v>
                </c:pt>
                <c:pt idx="222">
                  <c:v>94</c:v>
                </c:pt>
                <c:pt idx="223">
                  <c:v>72</c:v>
                </c:pt>
                <c:pt idx="224">
                  <c:v>72</c:v>
                </c:pt>
                <c:pt idx="225">
                  <c:v>14</c:v>
                </c:pt>
                <c:pt idx="226">
                  <c:v>22</c:v>
                </c:pt>
                <c:pt idx="227">
                  <c:v>35</c:v>
                </c:pt>
                <c:pt idx="228">
                  <c:v>26</c:v>
                </c:pt>
                <c:pt idx="229">
                  <c:v>28</c:v>
                </c:pt>
                <c:pt idx="230">
                  <c:v>28</c:v>
                </c:pt>
                <c:pt idx="231">
                  <c:v>69</c:v>
                </c:pt>
                <c:pt idx="232">
                  <c:v>94</c:v>
                </c:pt>
                <c:pt idx="233">
                  <c:v>27</c:v>
                </c:pt>
                <c:pt idx="234">
                  <c:v>24</c:v>
                </c:pt>
                <c:pt idx="235">
                  <c:v>24</c:v>
                </c:pt>
                <c:pt idx="236">
                  <c:v>28</c:v>
                </c:pt>
                <c:pt idx="237">
                  <c:v>31</c:v>
                </c:pt>
                <c:pt idx="238">
                  <c:v>22</c:v>
                </c:pt>
                <c:pt idx="239">
                  <c:v>22</c:v>
                </c:pt>
                <c:pt idx="240">
                  <c:v>30</c:v>
                </c:pt>
                <c:pt idx="241">
                  <c:v>28</c:v>
                </c:pt>
                <c:pt idx="242">
                  <c:v>28</c:v>
                </c:pt>
                <c:pt idx="243">
                  <c:v>27</c:v>
                </c:pt>
                <c:pt idx="244">
                  <c:v>12</c:v>
                </c:pt>
                <c:pt idx="245">
                  <c:v>11</c:v>
                </c:pt>
                <c:pt idx="246">
                  <c:v>19</c:v>
                </c:pt>
                <c:pt idx="247">
                  <c:v>65</c:v>
                </c:pt>
                <c:pt idx="248">
                  <c:v>357</c:v>
                </c:pt>
                <c:pt idx="249">
                  <c:v>40</c:v>
                </c:pt>
                <c:pt idx="250">
                  <c:v>310</c:v>
                </c:pt>
                <c:pt idx="251">
                  <c:v>476</c:v>
                </c:pt>
                <c:pt idx="252">
                  <c:v>197</c:v>
                </c:pt>
                <c:pt idx="253">
                  <c:v>197</c:v>
                </c:pt>
                <c:pt idx="254">
                  <c:v>290</c:v>
                </c:pt>
                <c:pt idx="255">
                  <c:v>257</c:v>
                </c:pt>
                <c:pt idx="256">
                  <c:v>290</c:v>
                </c:pt>
                <c:pt idx="257">
                  <c:v>16</c:v>
                </c:pt>
                <c:pt idx="258">
                  <c:v>31</c:v>
                </c:pt>
                <c:pt idx="259">
                  <c:v>29</c:v>
                </c:pt>
                <c:pt idx="260">
                  <c:v>29</c:v>
                </c:pt>
                <c:pt idx="261">
                  <c:v>31</c:v>
                </c:pt>
                <c:pt idx="262">
                  <c:v>314</c:v>
                </c:pt>
                <c:pt idx="263">
                  <c:v>133</c:v>
                </c:pt>
                <c:pt idx="264">
                  <c:v>28</c:v>
                </c:pt>
                <c:pt idx="265">
                  <c:v>26</c:v>
                </c:pt>
                <c:pt idx="266">
                  <c:v>18</c:v>
                </c:pt>
                <c:pt idx="267">
                  <c:v>20</c:v>
                </c:pt>
                <c:pt idx="268">
                  <c:v>16</c:v>
                </c:pt>
                <c:pt idx="269">
                  <c:v>16</c:v>
                </c:pt>
                <c:pt idx="270">
                  <c:v>23</c:v>
                </c:pt>
                <c:pt idx="271">
                  <c:v>43</c:v>
                </c:pt>
                <c:pt idx="272">
                  <c:v>44</c:v>
                </c:pt>
                <c:pt idx="273">
                  <c:v>44</c:v>
                </c:pt>
                <c:pt idx="274">
                  <c:v>28</c:v>
                </c:pt>
                <c:pt idx="275">
                  <c:v>31</c:v>
                </c:pt>
                <c:pt idx="276">
                  <c:v>30</c:v>
                </c:pt>
                <c:pt idx="277">
                  <c:v>72</c:v>
                </c:pt>
                <c:pt idx="278">
                  <c:v>348</c:v>
                </c:pt>
                <c:pt idx="279">
                  <c:v>79</c:v>
                </c:pt>
                <c:pt idx="280">
                  <c:v>18</c:v>
                </c:pt>
                <c:pt idx="281">
                  <c:v>18</c:v>
                </c:pt>
                <c:pt idx="282">
                  <c:v>15</c:v>
                </c:pt>
                <c:pt idx="283">
                  <c:v>26</c:v>
                </c:pt>
                <c:pt idx="284">
                  <c:v>17</c:v>
                </c:pt>
                <c:pt idx="285">
                  <c:v>17</c:v>
                </c:pt>
                <c:pt idx="286">
                  <c:v>40</c:v>
                </c:pt>
                <c:pt idx="287">
                  <c:v>70</c:v>
                </c:pt>
                <c:pt idx="288">
                  <c:v>89</c:v>
                </c:pt>
                <c:pt idx="289">
                  <c:v>30</c:v>
                </c:pt>
                <c:pt idx="290">
                  <c:v>311</c:v>
                </c:pt>
                <c:pt idx="291">
                  <c:v>12</c:v>
                </c:pt>
                <c:pt idx="292">
                  <c:v>15</c:v>
                </c:pt>
                <c:pt idx="293">
                  <c:v>30</c:v>
                </c:pt>
                <c:pt idx="294">
                  <c:v>50</c:v>
                </c:pt>
                <c:pt idx="295">
                  <c:v>21</c:v>
                </c:pt>
                <c:pt idx="296">
                  <c:v>19</c:v>
                </c:pt>
                <c:pt idx="297">
                  <c:v>12</c:v>
                </c:pt>
                <c:pt idx="298">
                  <c:v>17</c:v>
                </c:pt>
                <c:pt idx="299">
                  <c:v>43</c:v>
                </c:pt>
                <c:pt idx="300">
                  <c:v>32</c:v>
                </c:pt>
                <c:pt idx="301">
                  <c:v>32</c:v>
                </c:pt>
                <c:pt idx="302">
                  <c:v>30</c:v>
                </c:pt>
                <c:pt idx="303">
                  <c:v>26</c:v>
                </c:pt>
                <c:pt idx="304">
                  <c:v>26</c:v>
                </c:pt>
                <c:pt idx="305">
                  <c:v>33</c:v>
                </c:pt>
                <c:pt idx="306">
                  <c:v>36</c:v>
                </c:pt>
                <c:pt idx="307">
                  <c:v>36</c:v>
                </c:pt>
                <c:pt idx="308">
                  <c:v>17</c:v>
                </c:pt>
                <c:pt idx="309">
                  <c:v>15</c:v>
                </c:pt>
                <c:pt idx="310">
                  <c:v>15</c:v>
                </c:pt>
                <c:pt idx="311">
                  <c:v>17</c:v>
                </c:pt>
                <c:pt idx="312">
                  <c:v>17</c:v>
                </c:pt>
                <c:pt idx="313">
                  <c:v>14</c:v>
                </c:pt>
                <c:pt idx="314">
                  <c:v>121</c:v>
                </c:pt>
                <c:pt idx="315">
                  <c:v>65</c:v>
                </c:pt>
                <c:pt idx="316">
                  <c:v>49</c:v>
                </c:pt>
                <c:pt idx="317">
                  <c:v>11</c:v>
                </c:pt>
                <c:pt idx="318">
                  <c:v>11</c:v>
                </c:pt>
                <c:pt idx="319">
                  <c:v>29</c:v>
                </c:pt>
                <c:pt idx="320">
                  <c:v>33</c:v>
                </c:pt>
                <c:pt idx="321">
                  <c:v>33</c:v>
                </c:pt>
                <c:pt idx="322">
                  <c:v>31</c:v>
                </c:pt>
                <c:pt idx="323">
                  <c:v>112</c:v>
                </c:pt>
                <c:pt idx="324">
                  <c:v>142</c:v>
                </c:pt>
                <c:pt idx="325">
                  <c:v>142</c:v>
                </c:pt>
                <c:pt idx="326">
                  <c:v>42</c:v>
                </c:pt>
                <c:pt idx="327">
                  <c:v>24</c:v>
                </c:pt>
                <c:pt idx="328">
                  <c:v>24</c:v>
                </c:pt>
                <c:pt idx="329">
                  <c:v>28</c:v>
                </c:pt>
                <c:pt idx="330">
                  <c:v>22</c:v>
                </c:pt>
                <c:pt idx="331">
                  <c:v>22</c:v>
                </c:pt>
                <c:pt idx="332">
                  <c:v>16</c:v>
                </c:pt>
                <c:pt idx="333">
                  <c:v>23</c:v>
                </c:pt>
                <c:pt idx="334">
                  <c:v>21</c:v>
                </c:pt>
                <c:pt idx="335">
                  <c:v>32</c:v>
                </c:pt>
                <c:pt idx="336">
                  <c:v>20</c:v>
                </c:pt>
                <c:pt idx="337">
                  <c:v>20</c:v>
                </c:pt>
                <c:pt idx="338">
                  <c:v>22</c:v>
                </c:pt>
                <c:pt idx="339">
                  <c:v>29</c:v>
                </c:pt>
                <c:pt idx="340">
                  <c:v>29</c:v>
                </c:pt>
                <c:pt idx="341">
                  <c:v>25</c:v>
                </c:pt>
                <c:pt idx="342">
                  <c:v>22</c:v>
                </c:pt>
                <c:pt idx="343">
                  <c:v>27</c:v>
                </c:pt>
                <c:pt idx="344">
                  <c:v>29</c:v>
                </c:pt>
                <c:pt idx="345">
                  <c:v>29</c:v>
                </c:pt>
                <c:pt idx="346">
                  <c:v>26</c:v>
                </c:pt>
                <c:pt idx="347">
                  <c:v>15</c:v>
                </c:pt>
                <c:pt idx="348">
                  <c:v>15</c:v>
                </c:pt>
                <c:pt idx="349">
                  <c:v>20</c:v>
                </c:pt>
                <c:pt idx="350">
                  <c:v>19</c:v>
                </c:pt>
                <c:pt idx="351">
                  <c:v>19</c:v>
                </c:pt>
                <c:pt idx="352">
                  <c:v>20</c:v>
                </c:pt>
                <c:pt idx="353">
                  <c:v>22</c:v>
                </c:pt>
                <c:pt idx="354">
                  <c:v>22</c:v>
                </c:pt>
                <c:pt idx="355">
                  <c:v>15</c:v>
                </c:pt>
                <c:pt idx="356">
                  <c:v>19</c:v>
                </c:pt>
                <c:pt idx="357">
                  <c:v>15</c:v>
                </c:pt>
                <c:pt idx="358">
                  <c:v>24</c:v>
                </c:pt>
                <c:pt idx="359">
                  <c:v>18</c:v>
                </c:pt>
                <c:pt idx="360">
                  <c:v>18</c:v>
                </c:pt>
                <c:pt idx="361">
                  <c:v>23</c:v>
                </c:pt>
                <c:pt idx="362">
                  <c:v>18</c:v>
                </c:pt>
                <c:pt idx="363">
                  <c:v>23</c:v>
                </c:pt>
                <c:pt idx="364">
                  <c:v>21</c:v>
                </c:pt>
                <c:pt idx="365">
                  <c:v>21</c:v>
                </c:pt>
                <c:pt idx="366">
                  <c:v>23</c:v>
                </c:pt>
                <c:pt idx="367">
                  <c:v>30</c:v>
                </c:pt>
                <c:pt idx="368">
                  <c:v>34</c:v>
                </c:pt>
                <c:pt idx="369">
                  <c:v>32</c:v>
                </c:pt>
                <c:pt idx="370">
                  <c:v>17</c:v>
                </c:pt>
                <c:pt idx="371">
                  <c:v>19</c:v>
                </c:pt>
                <c:pt idx="372">
                  <c:v>19</c:v>
                </c:pt>
                <c:pt idx="373">
                  <c:v>17</c:v>
                </c:pt>
                <c:pt idx="374">
                  <c:v>24</c:v>
                </c:pt>
                <c:pt idx="375">
                  <c:v>35</c:v>
                </c:pt>
                <c:pt idx="376">
                  <c:v>33</c:v>
                </c:pt>
                <c:pt idx="377">
                  <c:v>31</c:v>
                </c:pt>
                <c:pt idx="378">
                  <c:v>24</c:v>
                </c:pt>
                <c:pt idx="379">
                  <c:v>20</c:v>
                </c:pt>
                <c:pt idx="380">
                  <c:v>20</c:v>
                </c:pt>
                <c:pt idx="381">
                  <c:v>32</c:v>
                </c:pt>
                <c:pt idx="382">
                  <c:v>19</c:v>
                </c:pt>
                <c:pt idx="383">
                  <c:v>20</c:v>
                </c:pt>
                <c:pt idx="384">
                  <c:v>20</c:v>
                </c:pt>
                <c:pt idx="385">
                  <c:v>74</c:v>
                </c:pt>
                <c:pt idx="386">
                  <c:v>66</c:v>
                </c:pt>
                <c:pt idx="387">
                  <c:v>66</c:v>
                </c:pt>
                <c:pt idx="388">
                  <c:v>73</c:v>
                </c:pt>
                <c:pt idx="389">
                  <c:v>23</c:v>
                </c:pt>
                <c:pt idx="390">
                  <c:v>23</c:v>
                </c:pt>
                <c:pt idx="391">
                  <c:v>23</c:v>
                </c:pt>
                <c:pt idx="392">
                  <c:v>23</c:v>
                </c:pt>
                <c:pt idx="393">
                  <c:v>19</c:v>
                </c:pt>
                <c:pt idx="394">
                  <c:v>23</c:v>
                </c:pt>
                <c:pt idx="395">
                  <c:v>19</c:v>
                </c:pt>
                <c:pt idx="396">
                  <c:v>29</c:v>
                </c:pt>
                <c:pt idx="397">
                  <c:v>34</c:v>
                </c:pt>
                <c:pt idx="398">
                  <c:v>34</c:v>
                </c:pt>
                <c:pt idx="399">
                  <c:v>16</c:v>
                </c:pt>
                <c:pt idx="400">
                  <c:v>18</c:v>
                </c:pt>
                <c:pt idx="401">
                  <c:v>271</c:v>
                </c:pt>
                <c:pt idx="402">
                  <c:v>17</c:v>
                </c:pt>
                <c:pt idx="403">
                  <c:v>17</c:v>
                </c:pt>
                <c:pt idx="404">
                  <c:v>34</c:v>
                </c:pt>
                <c:pt idx="405">
                  <c:v>149</c:v>
                </c:pt>
                <c:pt idx="406">
                  <c:v>45</c:v>
                </c:pt>
                <c:pt idx="407">
                  <c:v>33</c:v>
                </c:pt>
                <c:pt idx="408">
                  <c:v>33</c:v>
                </c:pt>
                <c:pt idx="409">
                  <c:v>34</c:v>
                </c:pt>
                <c:pt idx="410">
                  <c:v>34</c:v>
                </c:pt>
                <c:pt idx="411">
                  <c:v>25</c:v>
                </c:pt>
                <c:pt idx="412">
                  <c:v>33</c:v>
                </c:pt>
                <c:pt idx="413">
                  <c:v>26</c:v>
                </c:pt>
                <c:pt idx="414">
                  <c:v>290</c:v>
                </c:pt>
                <c:pt idx="415">
                  <c:v>45</c:v>
                </c:pt>
                <c:pt idx="416">
                  <c:v>22</c:v>
                </c:pt>
                <c:pt idx="417">
                  <c:v>29</c:v>
                </c:pt>
                <c:pt idx="418">
                  <c:v>34</c:v>
                </c:pt>
                <c:pt idx="419">
                  <c:v>35</c:v>
                </c:pt>
                <c:pt idx="420">
                  <c:v>35</c:v>
                </c:pt>
                <c:pt idx="421">
                  <c:v>26</c:v>
                </c:pt>
                <c:pt idx="422">
                  <c:v>28</c:v>
                </c:pt>
                <c:pt idx="423">
                  <c:v>28</c:v>
                </c:pt>
                <c:pt idx="424">
                  <c:v>28</c:v>
                </c:pt>
                <c:pt idx="425">
                  <c:v>29</c:v>
                </c:pt>
                <c:pt idx="426">
                  <c:v>28</c:v>
                </c:pt>
                <c:pt idx="427">
                  <c:v>28</c:v>
                </c:pt>
                <c:pt idx="428">
                  <c:v>28</c:v>
                </c:pt>
                <c:pt idx="429">
                  <c:v>28</c:v>
                </c:pt>
                <c:pt idx="430">
                  <c:v>11</c:v>
                </c:pt>
                <c:pt idx="431">
                  <c:v>23</c:v>
                </c:pt>
                <c:pt idx="432">
                  <c:v>32</c:v>
                </c:pt>
                <c:pt idx="433">
                  <c:v>258</c:v>
                </c:pt>
                <c:pt idx="434">
                  <c:v>213</c:v>
                </c:pt>
                <c:pt idx="435">
                  <c:v>38</c:v>
                </c:pt>
                <c:pt idx="436">
                  <c:v>38</c:v>
                </c:pt>
                <c:pt idx="437">
                  <c:v>302</c:v>
                </c:pt>
                <c:pt idx="438">
                  <c:v>82</c:v>
                </c:pt>
                <c:pt idx="439">
                  <c:v>82</c:v>
                </c:pt>
                <c:pt idx="440">
                  <c:v>16</c:v>
                </c:pt>
                <c:pt idx="441">
                  <c:v>18</c:v>
                </c:pt>
                <c:pt idx="442">
                  <c:v>18</c:v>
                </c:pt>
                <c:pt idx="443">
                  <c:v>16</c:v>
                </c:pt>
                <c:pt idx="444">
                  <c:v>20</c:v>
                </c:pt>
                <c:pt idx="445">
                  <c:v>20</c:v>
                </c:pt>
                <c:pt idx="446">
                  <c:v>29</c:v>
                </c:pt>
                <c:pt idx="447">
                  <c:v>22</c:v>
                </c:pt>
                <c:pt idx="448">
                  <c:v>22</c:v>
                </c:pt>
                <c:pt idx="449">
                  <c:v>38</c:v>
                </c:pt>
                <c:pt idx="450">
                  <c:v>38</c:v>
                </c:pt>
                <c:pt idx="451">
                  <c:v>53</c:v>
                </c:pt>
                <c:pt idx="452">
                  <c:v>48</c:v>
                </c:pt>
                <c:pt idx="453">
                  <c:v>48</c:v>
                </c:pt>
                <c:pt idx="454">
                  <c:v>124</c:v>
                </c:pt>
                <c:pt idx="455">
                  <c:v>98</c:v>
                </c:pt>
                <c:pt idx="456">
                  <c:v>98</c:v>
                </c:pt>
                <c:pt idx="457">
                  <c:v>64</c:v>
                </c:pt>
                <c:pt idx="458">
                  <c:v>60</c:v>
                </c:pt>
                <c:pt idx="459">
                  <c:v>60</c:v>
                </c:pt>
                <c:pt idx="460">
                  <c:v>324</c:v>
                </c:pt>
                <c:pt idx="461">
                  <c:v>118</c:v>
                </c:pt>
                <c:pt idx="462">
                  <c:v>35</c:v>
                </c:pt>
                <c:pt idx="463">
                  <c:v>21</c:v>
                </c:pt>
                <c:pt idx="464">
                  <c:v>19</c:v>
                </c:pt>
                <c:pt idx="465">
                  <c:v>20</c:v>
                </c:pt>
                <c:pt idx="466">
                  <c:v>20</c:v>
                </c:pt>
                <c:pt idx="467">
                  <c:v>22</c:v>
                </c:pt>
                <c:pt idx="468">
                  <c:v>20</c:v>
                </c:pt>
                <c:pt idx="469">
                  <c:v>20</c:v>
                </c:pt>
                <c:pt idx="470">
                  <c:v>22</c:v>
                </c:pt>
                <c:pt idx="471">
                  <c:v>19</c:v>
                </c:pt>
                <c:pt idx="472">
                  <c:v>37</c:v>
                </c:pt>
                <c:pt idx="473">
                  <c:v>31</c:v>
                </c:pt>
                <c:pt idx="474">
                  <c:v>32</c:v>
                </c:pt>
                <c:pt idx="475">
                  <c:v>32</c:v>
                </c:pt>
                <c:pt idx="476">
                  <c:v>20</c:v>
                </c:pt>
                <c:pt idx="477">
                  <c:v>314</c:v>
                </c:pt>
                <c:pt idx="478">
                  <c:v>127</c:v>
                </c:pt>
                <c:pt idx="479">
                  <c:v>28</c:v>
                </c:pt>
                <c:pt idx="480">
                  <c:v>26</c:v>
                </c:pt>
                <c:pt idx="481">
                  <c:v>18</c:v>
                </c:pt>
                <c:pt idx="482">
                  <c:v>20</c:v>
                </c:pt>
                <c:pt idx="483">
                  <c:v>18</c:v>
                </c:pt>
                <c:pt idx="484">
                  <c:v>16</c:v>
                </c:pt>
                <c:pt idx="485">
                  <c:v>12</c:v>
                </c:pt>
                <c:pt idx="486">
                  <c:v>15</c:v>
                </c:pt>
                <c:pt idx="487">
                  <c:v>32</c:v>
                </c:pt>
                <c:pt idx="488">
                  <c:v>23</c:v>
                </c:pt>
                <c:pt idx="489">
                  <c:v>40</c:v>
                </c:pt>
                <c:pt idx="490">
                  <c:v>21</c:v>
                </c:pt>
                <c:pt idx="491">
                  <c:v>61</c:v>
                </c:pt>
                <c:pt idx="492">
                  <c:v>321</c:v>
                </c:pt>
                <c:pt idx="493">
                  <c:v>31</c:v>
                </c:pt>
                <c:pt idx="494">
                  <c:v>31</c:v>
                </c:pt>
                <c:pt idx="495">
                  <c:v>34</c:v>
                </c:pt>
                <c:pt idx="496">
                  <c:v>296</c:v>
                </c:pt>
                <c:pt idx="497">
                  <c:v>39</c:v>
                </c:pt>
                <c:pt idx="498">
                  <c:v>56</c:v>
                </c:pt>
                <c:pt idx="499">
                  <c:v>56</c:v>
                </c:pt>
                <c:pt idx="500">
                  <c:v>97</c:v>
                </c:pt>
                <c:pt idx="501">
                  <c:v>50</c:v>
                </c:pt>
                <c:pt idx="502">
                  <c:v>86</c:v>
                </c:pt>
                <c:pt idx="503">
                  <c:v>86</c:v>
                </c:pt>
                <c:pt idx="504">
                  <c:v>93</c:v>
                </c:pt>
                <c:pt idx="505">
                  <c:v>93</c:v>
                </c:pt>
                <c:pt idx="506">
                  <c:v>93</c:v>
                </c:pt>
                <c:pt idx="507">
                  <c:v>93</c:v>
                </c:pt>
                <c:pt idx="508">
                  <c:v>60</c:v>
                </c:pt>
                <c:pt idx="509">
                  <c:v>62</c:v>
                </c:pt>
                <c:pt idx="510">
                  <c:v>44</c:v>
                </c:pt>
                <c:pt idx="511">
                  <c:v>77</c:v>
                </c:pt>
                <c:pt idx="512">
                  <c:v>105</c:v>
                </c:pt>
                <c:pt idx="513">
                  <c:v>100</c:v>
                </c:pt>
                <c:pt idx="514">
                  <c:v>100</c:v>
                </c:pt>
                <c:pt idx="515">
                  <c:v>105</c:v>
                </c:pt>
                <c:pt idx="516">
                  <c:v>87</c:v>
                </c:pt>
                <c:pt idx="517">
                  <c:v>87</c:v>
                </c:pt>
                <c:pt idx="518">
                  <c:v>78</c:v>
                </c:pt>
                <c:pt idx="519">
                  <c:v>65</c:v>
                </c:pt>
                <c:pt idx="520">
                  <c:v>63</c:v>
                </c:pt>
                <c:pt idx="521">
                  <c:v>58</c:v>
                </c:pt>
                <c:pt idx="522">
                  <c:v>132</c:v>
                </c:pt>
                <c:pt idx="523">
                  <c:v>132</c:v>
                </c:pt>
                <c:pt idx="524">
                  <c:v>78</c:v>
                </c:pt>
                <c:pt idx="525">
                  <c:v>78</c:v>
                </c:pt>
                <c:pt idx="526">
                  <c:v>198</c:v>
                </c:pt>
                <c:pt idx="527">
                  <c:v>198</c:v>
                </c:pt>
                <c:pt idx="528">
                  <c:v>357</c:v>
                </c:pt>
                <c:pt idx="529">
                  <c:v>16</c:v>
                </c:pt>
                <c:pt idx="530">
                  <c:v>18</c:v>
                </c:pt>
                <c:pt idx="531">
                  <c:v>18</c:v>
                </c:pt>
                <c:pt idx="532">
                  <c:v>31</c:v>
                </c:pt>
                <c:pt idx="533">
                  <c:v>27</c:v>
                </c:pt>
                <c:pt idx="534">
                  <c:v>132</c:v>
                </c:pt>
                <c:pt idx="535">
                  <c:v>27</c:v>
                </c:pt>
                <c:pt idx="536">
                  <c:v>86</c:v>
                </c:pt>
                <c:pt idx="537">
                  <c:v>131</c:v>
                </c:pt>
                <c:pt idx="538">
                  <c:v>96</c:v>
                </c:pt>
                <c:pt idx="539">
                  <c:v>96</c:v>
                </c:pt>
                <c:pt idx="540">
                  <c:v>81</c:v>
                </c:pt>
                <c:pt idx="541">
                  <c:v>64</c:v>
                </c:pt>
                <c:pt idx="542">
                  <c:v>64</c:v>
                </c:pt>
                <c:pt idx="543">
                  <c:v>79</c:v>
                </c:pt>
                <c:pt idx="544">
                  <c:v>79</c:v>
                </c:pt>
                <c:pt idx="545">
                  <c:v>88</c:v>
                </c:pt>
                <c:pt idx="546">
                  <c:v>81</c:v>
                </c:pt>
                <c:pt idx="547">
                  <c:v>79</c:v>
                </c:pt>
                <c:pt idx="548">
                  <c:v>98</c:v>
                </c:pt>
                <c:pt idx="549">
                  <c:v>93</c:v>
                </c:pt>
                <c:pt idx="550">
                  <c:v>93</c:v>
                </c:pt>
                <c:pt idx="551">
                  <c:v>72</c:v>
                </c:pt>
                <c:pt idx="552">
                  <c:v>72</c:v>
                </c:pt>
                <c:pt idx="553">
                  <c:v>15</c:v>
                </c:pt>
                <c:pt idx="554">
                  <c:v>32</c:v>
                </c:pt>
                <c:pt idx="555">
                  <c:v>21</c:v>
                </c:pt>
                <c:pt idx="556">
                  <c:v>28</c:v>
                </c:pt>
                <c:pt idx="557">
                  <c:v>36</c:v>
                </c:pt>
                <c:pt idx="558">
                  <c:v>57</c:v>
                </c:pt>
                <c:pt idx="559">
                  <c:v>38</c:v>
                </c:pt>
                <c:pt idx="560">
                  <c:v>19</c:v>
                </c:pt>
                <c:pt idx="561">
                  <c:v>78</c:v>
                </c:pt>
                <c:pt idx="562">
                  <c:v>34</c:v>
                </c:pt>
                <c:pt idx="563">
                  <c:v>12</c:v>
                </c:pt>
                <c:pt idx="564">
                  <c:v>42</c:v>
                </c:pt>
                <c:pt idx="565">
                  <c:v>277</c:v>
                </c:pt>
                <c:pt idx="566">
                  <c:v>52</c:v>
                </c:pt>
                <c:pt idx="567">
                  <c:v>34</c:v>
                </c:pt>
                <c:pt idx="568">
                  <c:v>23</c:v>
                </c:pt>
                <c:pt idx="569">
                  <c:v>337</c:v>
                </c:pt>
                <c:pt idx="570">
                  <c:v>343</c:v>
                </c:pt>
                <c:pt idx="571">
                  <c:v>26</c:v>
                </c:pt>
                <c:pt idx="572">
                  <c:v>131</c:v>
                </c:pt>
                <c:pt idx="573">
                  <c:v>259</c:v>
                </c:pt>
                <c:pt idx="574">
                  <c:v>29</c:v>
                </c:pt>
                <c:pt idx="575">
                  <c:v>277</c:v>
                </c:pt>
                <c:pt idx="576">
                  <c:v>28</c:v>
                </c:pt>
                <c:pt idx="577">
                  <c:v>10</c:v>
                </c:pt>
                <c:pt idx="578">
                  <c:v>18</c:v>
                </c:pt>
                <c:pt idx="579">
                  <c:v>22</c:v>
                </c:pt>
                <c:pt idx="580">
                  <c:v>17</c:v>
                </c:pt>
                <c:pt idx="581">
                  <c:v>263</c:v>
                </c:pt>
                <c:pt idx="582">
                  <c:v>33</c:v>
                </c:pt>
                <c:pt idx="583">
                  <c:v>49</c:v>
                </c:pt>
                <c:pt idx="584">
                  <c:v>139</c:v>
                </c:pt>
                <c:pt idx="585">
                  <c:v>348</c:v>
                </c:pt>
                <c:pt idx="586">
                  <c:v>128</c:v>
                </c:pt>
                <c:pt idx="587">
                  <c:v>108</c:v>
                </c:pt>
                <c:pt idx="588">
                  <c:v>21</c:v>
                </c:pt>
                <c:pt idx="589">
                  <c:v>308</c:v>
                </c:pt>
                <c:pt idx="590">
                  <c:v>30</c:v>
                </c:pt>
                <c:pt idx="591">
                  <c:v>46</c:v>
                </c:pt>
                <c:pt idx="592">
                  <c:v>0</c:v>
                </c:pt>
                <c:pt idx="593">
                  <c:v>0</c:v>
                </c:pt>
                <c:pt idx="594">
                  <c:v>17</c:v>
                </c:pt>
                <c:pt idx="595">
                  <c:v>27</c:v>
                </c:pt>
                <c:pt idx="596">
                  <c:v>22</c:v>
                </c:pt>
                <c:pt idx="597">
                  <c:v>327</c:v>
                </c:pt>
                <c:pt idx="598">
                  <c:v>57</c:v>
                </c:pt>
                <c:pt idx="599">
                  <c:v>24</c:v>
                </c:pt>
                <c:pt idx="600">
                  <c:v>23</c:v>
                </c:pt>
                <c:pt idx="601">
                  <c:v>97</c:v>
                </c:pt>
                <c:pt idx="602">
                  <c:v>25</c:v>
                </c:pt>
                <c:pt idx="603">
                  <c:v>263</c:v>
                </c:pt>
                <c:pt idx="604">
                  <c:v>54</c:v>
                </c:pt>
                <c:pt idx="605">
                  <c:v>265</c:v>
                </c:pt>
                <c:pt idx="606">
                  <c:v>27</c:v>
                </c:pt>
                <c:pt idx="607">
                  <c:v>119</c:v>
                </c:pt>
                <c:pt idx="608">
                  <c:v>207</c:v>
                </c:pt>
                <c:pt idx="609">
                  <c:v>47</c:v>
                </c:pt>
                <c:pt idx="610">
                  <c:v>54</c:v>
                </c:pt>
                <c:pt idx="611">
                  <c:v>344</c:v>
                </c:pt>
                <c:pt idx="612">
                  <c:v>178</c:v>
                </c:pt>
                <c:pt idx="613">
                  <c:v>53</c:v>
                </c:pt>
                <c:pt idx="614">
                  <c:v>33</c:v>
                </c:pt>
                <c:pt idx="615">
                  <c:v>90</c:v>
                </c:pt>
                <c:pt idx="616">
                  <c:v>74</c:v>
                </c:pt>
                <c:pt idx="617">
                  <c:v>23</c:v>
                </c:pt>
                <c:pt idx="618">
                  <c:v>13</c:v>
                </c:pt>
                <c:pt idx="619">
                  <c:v>22</c:v>
                </c:pt>
                <c:pt idx="620">
                  <c:v>24</c:v>
                </c:pt>
                <c:pt idx="621">
                  <c:v>25</c:v>
                </c:pt>
                <c:pt idx="622">
                  <c:v>12</c:v>
                </c:pt>
                <c:pt idx="623">
                  <c:v>316</c:v>
                </c:pt>
                <c:pt idx="624">
                  <c:v>19</c:v>
                </c:pt>
                <c:pt idx="625">
                  <c:v>24</c:v>
                </c:pt>
                <c:pt idx="626">
                  <c:v>36</c:v>
                </c:pt>
                <c:pt idx="627">
                  <c:v>64</c:v>
                </c:pt>
                <c:pt idx="628">
                  <c:v>342</c:v>
                </c:pt>
                <c:pt idx="629">
                  <c:v>339</c:v>
                </c:pt>
                <c:pt idx="630">
                  <c:v>40</c:v>
                </c:pt>
                <c:pt idx="631">
                  <c:v>314</c:v>
                </c:pt>
                <c:pt idx="632">
                  <c:v>90</c:v>
                </c:pt>
                <c:pt idx="633">
                  <c:v>16</c:v>
                </c:pt>
                <c:pt idx="634">
                  <c:v>13</c:v>
                </c:pt>
                <c:pt idx="635">
                  <c:v>27</c:v>
                </c:pt>
                <c:pt idx="636">
                  <c:v>0</c:v>
                </c:pt>
                <c:pt idx="637">
                  <c:v>21</c:v>
                </c:pt>
                <c:pt idx="638">
                  <c:v>66</c:v>
                </c:pt>
                <c:pt idx="639">
                  <c:v>112</c:v>
                </c:pt>
                <c:pt idx="640">
                  <c:v>16</c:v>
                </c:pt>
                <c:pt idx="641">
                  <c:v>258</c:v>
                </c:pt>
                <c:pt idx="642">
                  <c:v>0</c:v>
                </c:pt>
                <c:pt idx="643">
                  <c:v>0</c:v>
                </c:pt>
                <c:pt idx="644">
                  <c:v>311</c:v>
                </c:pt>
                <c:pt idx="645">
                  <c:v>18</c:v>
                </c:pt>
                <c:pt idx="646">
                  <c:v>24</c:v>
                </c:pt>
                <c:pt idx="647">
                  <c:v>106</c:v>
                </c:pt>
                <c:pt idx="648">
                  <c:v>102</c:v>
                </c:pt>
                <c:pt idx="649">
                  <c:v>344</c:v>
                </c:pt>
                <c:pt idx="650">
                  <c:v>336</c:v>
                </c:pt>
                <c:pt idx="651">
                  <c:v>324</c:v>
                </c:pt>
                <c:pt idx="652">
                  <c:v>25</c:v>
                </c:pt>
                <c:pt idx="653">
                  <c:v>22</c:v>
                </c:pt>
                <c:pt idx="654">
                  <c:v>87</c:v>
                </c:pt>
                <c:pt idx="655">
                  <c:v>102</c:v>
                </c:pt>
                <c:pt idx="656">
                  <c:v>98</c:v>
                </c:pt>
                <c:pt idx="657">
                  <c:v>15</c:v>
                </c:pt>
                <c:pt idx="658">
                  <c:v>16</c:v>
                </c:pt>
                <c:pt idx="659">
                  <c:v>0</c:v>
                </c:pt>
                <c:pt idx="660">
                  <c:v>22</c:v>
                </c:pt>
                <c:pt idx="661">
                  <c:v>20</c:v>
                </c:pt>
                <c:pt idx="662">
                  <c:v>282</c:v>
                </c:pt>
                <c:pt idx="663">
                  <c:v>305</c:v>
                </c:pt>
                <c:pt idx="664">
                  <c:v>28</c:v>
                </c:pt>
                <c:pt idx="665">
                  <c:v>23</c:v>
                </c:pt>
                <c:pt idx="666">
                  <c:v>60</c:v>
                </c:pt>
                <c:pt idx="667">
                  <c:v>166</c:v>
                </c:pt>
                <c:pt idx="668">
                  <c:v>346</c:v>
                </c:pt>
                <c:pt idx="669">
                  <c:v>346</c:v>
                </c:pt>
                <c:pt idx="670">
                  <c:v>45</c:v>
                </c:pt>
                <c:pt idx="671">
                  <c:v>23</c:v>
                </c:pt>
                <c:pt idx="672">
                  <c:v>339</c:v>
                </c:pt>
                <c:pt idx="673">
                  <c:v>250</c:v>
                </c:pt>
                <c:pt idx="674">
                  <c:v>0</c:v>
                </c:pt>
                <c:pt idx="675">
                  <c:v>41</c:v>
                </c:pt>
                <c:pt idx="676">
                  <c:v>43</c:v>
                </c:pt>
                <c:pt idx="677">
                  <c:v>22</c:v>
                </c:pt>
                <c:pt idx="678">
                  <c:v>39</c:v>
                </c:pt>
                <c:pt idx="679">
                  <c:v>19</c:v>
                </c:pt>
                <c:pt idx="680">
                  <c:v>321</c:v>
                </c:pt>
                <c:pt idx="681">
                  <c:v>39</c:v>
                </c:pt>
                <c:pt idx="682">
                  <c:v>333</c:v>
                </c:pt>
                <c:pt idx="683">
                  <c:v>46</c:v>
                </c:pt>
                <c:pt idx="684">
                  <c:v>48</c:v>
                </c:pt>
                <c:pt idx="685">
                  <c:v>30</c:v>
                </c:pt>
                <c:pt idx="686">
                  <c:v>44</c:v>
                </c:pt>
                <c:pt idx="687">
                  <c:v>29</c:v>
                </c:pt>
                <c:pt idx="688">
                  <c:v>17</c:v>
                </c:pt>
                <c:pt idx="689">
                  <c:v>71</c:v>
                </c:pt>
                <c:pt idx="690">
                  <c:v>0</c:v>
                </c:pt>
                <c:pt idx="691">
                  <c:v>15</c:v>
                </c:pt>
                <c:pt idx="692">
                  <c:v>81</c:v>
                </c:pt>
                <c:pt idx="693">
                  <c:v>16</c:v>
                </c:pt>
                <c:pt idx="694">
                  <c:v>26</c:v>
                </c:pt>
                <c:pt idx="695">
                  <c:v>13</c:v>
                </c:pt>
                <c:pt idx="696">
                  <c:v>27</c:v>
                </c:pt>
                <c:pt idx="697">
                  <c:v>36</c:v>
                </c:pt>
                <c:pt idx="698">
                  <c:v>196</c:v>
                </c:pt>
                <c:pt idx="699">
                  <c:v>22</c:v>
                </c:pt>
                <c:pt idx="700">
                  <c:v>22</c:v>
                </c:pt>
                <c:pt idx="701">
                  <c:v>48</c:v>
                </c:pt>
                <c:pt idx="702">
                  <c:v>17</c:v>
                </c:pt>
                <c:pt idx="703">
                  <c:v>35</c:v>
                </c:pt>
                <c:pt idx="704">
                  <c:v>22</c:v>
                </c:pt>
                <c:pt idx="705">
                  <c:v>35</c:v>
                </c:pt>
                <c:pt idx="706">
                  <c:v>30</c:v>
                </c:pt>
                <c:pt idx="707">
                  <c:v>167</c:v>
                </c:pt>
                <c:pt idx="708">
                  <c:v>64</c:v>
                </c:pt>
                <c:pt idx="709">
                  <c:v>32</c:v>
                </c:pt>
                <c:pt idx="710">
                  <c:v>22</c:v>
                </c:pt>
                <c:pt idx="711">
                  <c:v>46</c:v>
                </c:pt>
                <c:pt idx="712">
                  <c:v>32</c:v>
                </c:pt>
                <c:pt idx="713">
                  <c:v>23</c:v>
                </c:pt>
                <c:pt idx="714">
                  <c:v>23</c:v>
                </c:pt>
                <c:pt idx="715">
                  <c:v>28</c:v>
                </c:pt>
                <c:pt idx="716">
                  <c:v>26</c:v>
                </c:pt>
                <c:pt idx="717">
                  <c:v>27</c:v>
                </c:pt>
                <c:pt idx="718">
                  <c:v>24</c:v>
                </c:pt>
                <c:pt idx="719">
                  <c:v>27</c:v>
                </c:pt>
                <c:pt idx="720">
                  <c:v>13</c:v>
                </c:pt>
                <c:pt idx="721">
                  <c:v>31</c:v>
                </c:pt>
                <c:pt idx="722">
                  <c:v>61</c:v>
                </c:pt>
                <c:pt idx="723">
                  <c:v>15</c:v>
                </c:pt>
                <c:pt idx="724">
                  <c:v>20</c:v>
                </c:pt>
                <c:pt idx="725">
                  <c:v>21</c:v>
                </c:pt>
                <c:pt idx="726">
                  <c:v>19</c:v>
                </c:pt>
                <c:pt idx="727">
                  <c:v>312</c:v>
                </c:pt>
                <c:pt idx="728">
                  <c:v>26</c:v>
                </c:pt>
                <c:pt idx="729">
                  <c:v>308</c:v>
                </c:pt>
                <c:pt idx="730">
                  <c:v>28</c:v>
                </c:pt>
                <c:pt idx="731">
                  <c:v>101</c:v>
                </c:pt>
                <c:pt idx="732">
                  <c:v>67</c:v>
                </c:pt>
                <c:pt idx="733">
                  <c:v>23</c:v>
                </c:pt>
                <c:pt idx="734">
                  <c:v>17</c:v>
                </c:pt>
                <c:pt idx="735">
                  <c:v>38</c:v>
                </c:pt>
                <c:pt idx="736">
                  <c:v>23</c:v>
                </c:pt>
                <c:pt idx="737">
                  <c:v>150</c:v>
                </c:pt>
                <c:pt idx="738">
                  <c:v>29</c:v>
                </c:pt>
                <c:pt idx="739">
                  <c:v>16</c:v>
                </c:pt>
                <c:pt idx="740">
                  <c:v>256</c:v>
                </c:pt>
                <c:pt idx="741">
                  <c:v>57</c:v>
                </c:pt>
                <c:pt idx="742">
                  <c:v>117</c:v>
                </c:pt>
                <c:pt idx="743">
                  <c:v>109</c:v>
                </c:pt>
                <c:pt idx="744">
                  <c:v>66</c:v>
                </c:pt>
                <c:pt idx="745">
                  <c:v>40</c:v>
                </c:pt>
                <c:pt idx="746">
                  <c:v>24</c:v>
                </c:pt>
                <c:pt idx="747">
                  <c:v>53</c:v>
                </c:pt>
                <c:pt idx="748">
                  <c:v>14</c:v>
                </c:pt>
                <c:pt idx="749">
                  <c:v>302</c:v>
                </c:pt>
                <c:pt idx="750">
                  <c:v>26</c:v>
                </c:pt>
                <c:pt idx="751">
                  <c:v>42</c:v>
                </c:pt>
                <c:pt idx="752">
                  <c:v>23</c:v>
                </c:pt>
                <c:pt idx="753">
                  <c:v>124</c:v>
                </c:pt>
                <c:pt idx="754">
                  <c:v>73</c:v>
                </c:pt>
                <c:pt idx="755">
                  <c:v>373</c:v>
                </c:pt>
                <c:pt idx="756">
                  <c:v>294</c:v>
                </c:pt>
                <c:pt idx="757">
                  <c:v>24</c:v>
                </c:pt>
                <c:pt idx="758">
                  <c:v>19</c:v>
                </c:pt>
                <c:pt idx="759">
                  <c:v>36</c:v>
                </c:pt>
                <c:pt idx="760">
                  <c:v>19</c:v>
                </c:pt>
                <c:pt idx="761">
                  <c:v>16</c:v>
                </c:pt>
                <c:pt idx="762">
                  <c:v>20</c:v>
                </c:pt>
                <c:pt idx="763">
                  <c:v>57</c:v>
                </c:pt>
                <c:pt idx="764">
                  <c:v>38</c:v>
                </c:pt>
                <c:pt idx="765">
                  <c:v>38</c:v>
                </c:pt>
                <c:pt idx="766">
                  <c:v>295</c:v>
                </c:pt>
                <c:pt idx="767">
                  <c:v>27</c:v>
                </c:pt>
                <c:pt idx="768">
                  <c:v>41</c:v>
                </c:pt>
                <c:pt idx="769">
                  <c:v>112</c:v>
                </c:pt>
                <c:pt idx="770">
                  <c:v>41</c:v>
                </c:pt>
                <c:pt idx="771">
                  <c:v>41</c:v>
                </c:pt>
                <c:pt idx="772">
                  <c:v>42</c:v>
                </c:pt>
                <c:pt idx="773">
                  <c:v>25</c:v>
                </c:pt>
                <c:pt idx="774">
                  <c:v>33</c:v>
                </c:pt>
                <c:pt idx="775">
                  <c:v>122</c:v>
                </c:pt>
                <c:pt idx="776">
                  <c:v>26</c:v>
                </c:pt>
                <c:pt idx="777">
                  <c:v>0</c:v>
                </c:pt>
                <c:pt idx="778">
                  <c:v>15</c:v>
                </c:pt>
                <c:pt idx="779">
                  <c:v>21</c:v>
                </c:pt>
                <c:pt idx="780">
                  <c:v>62</c:v>
                </c:pt>
                <c:pt idx="781">
                  <c:v>36</c:v>
                </c:pt>
                <c:pt idx="782">
                  <c:v>34</c:v>
                </c:pt>
                <c:pt idx="783">
                  <c:v>44</c:v>
                </c:pt>
                <c:pt idx="784">
                  <c:v>26</c:v>
                </c:pt>
                <c:pt idx="785">
                  <c:v>32</c:v>
                </c:pt>
                <c:pt idx="786">
                  <c:v>214</c:v>
                </c:pt>
                <c:pt idx="787">
                  <c:v>45</c:v>
                </c:pt>
                <c:pt idx="788">
                  <c:v>261</c:v>
                </c:pt>
                <c:pt idx="789">
                  <c:v>33</c:v>
                </c:pt>
                <c:pt idx="790">
                  <c:v>34</c:v>
                </c:pt>
                <c:pt idx="791">
                  <c:v>10</c:v>
                </c:pt>
                <c:pt idx="792">
                  <c:v>24</c:v>
                </c:pt>
                <c:pt idx="793">
                  <c:v>37</c:v>
                </c:pt>
                <c:pt idx="794">
                  <c:v>29</c:v>
                </c:pt>
                <c:pt idx="795">
                  <c:v>24</c:v>
                </c:pt>
                <c:pt idx="796">
                  <c:v>257</c:v>
                </c:pt>
                <c:pt idx="797">
                  <c:v>252</c:v>
                </c:pt>
                <c:pt idx="798">
                  <c:v>50</c:v>
                </c:pt>
                <c:pt idx="799">
                  <c:v>274</c:v>
                </c:pt>
                <c:pt idx="800">
                  <c:v>26</c:v>
                </c:pt>
                <c:pt idx="801">
                  <c:v>310</c:v>
                </c:pt>
                <c:pt idx="802">
                  <c:v>33</c:v>
                </c:pt>
                <c:pt idx="803">
                  <c:v>28</c:v>
                </c:pt>
                <c:pt idx="804">
                  <c:v>77</c:v>
                </c:pt>
                <c:pt idx="805">
                  <c:v>344</c:v>
                </c:pt>
                <c:pt idx="806">
                  <c:v>340</c:v>
                </c:pt>
                <c:pt idx="807">
                  <c:v>28</c:v>
                </c:pt>
                <c:pt idx="808">
                  <c:v>16</c:v>
                </c:pt>
                <c:pt idx="809">
                  <c:v>203</c:v>
                </c:pt>
                <c:pt idx="810">
                  <c:v>30</c:v>
                </c:pt>
                <c:pt idx="811">
                  <c:v>47</c:v>
                </c:pt>
                <c:pt idx="812">
                  <c:v>268</c:v>
                </c:pt>
                <c:pt idx="813">
                  <c:v>16</c:v>
                </c:pt>
                <c:pt idx="814">
                  <c:v>15</c:v>
                </c:pt>
                <c:pt idx="815">
                  <c:v>9.1999999999999993</c:v>
                </c:pt>
                <c:pt idx="816">
                  <c:v>13</c:v>
                </c:pt>
                <c:pt idx="817">
                  <c:v>12</c:v>
                </c:pt>
                <c:pt idx="818">
                  <c:v>15</c:v>
                </c:pt>
                <c:pt idx="819">
                  <c:v>18</c:v>
                </c:pt>
                <c:pt idx="820">
                  <c:v>12</c:v>
                </c:pt>
                <c:pt idx="821">
                  <c:v>16</c:v>
                </c:pt>
                <c:pt idx="822">
                  <c:v>13</c:v>
                </c:pt>
                <c:pt idx="823">
                  <c:v>22</c:v>
                </c:pt>
                <c:pt idx="824">
                  <c:v>16</c:v>
                </c:pt>
                <c:pt idx="825">
                  <c:v>70</c:v>
                </c:pt>
                <c:pt idx="826">
                  <c:v>220</c:v>
                </c:pt>
                <c:pt idx="827">
                  <c:v>16</c:v>
                </c:pt>
                <c:pt idx="828">
                  <c:v>10</c:v>
                </c:pt>
                <c:pt idx="829">
                  <c:v>24</c:v>
                </c:pt>
                <c:pt idx="830">
                  <c:v>20</c:v>
                </c:pt>
                <c:pt idx="831">
                  <c:v>15</c:v>
                </c:pt>
                <c:pt idx="832">
                  <c:v>13</c:v>
                </c:pt>
                <c:pt idx="833">
                  <c:v>10</c:v>
                </c:pt>
                <c:pt idx="834">
                  <c:v>100</c:v>
                </c:pt>
                <c:pt idx="835">
                  <c:v>15</c:v>
                </c:pt>
                <c:pt idx="836">
                  <c:v>24</c:v>
                </c:pt>
                <c:pt idx="837">
                  <c:v>23</c:v>
                </c:pt>
                <c:pt idx="838">
                  <c:v>17</c:v>
                </c:pt>
                <c:pt idx="839">
                  <c:v>19</c:v>
                </c:pt>
                <c:pt idx="840">
                  <c:v>13</c:v>
                </c:pt>
                <c:pt idx="841">
                  <c:v>7.4</c:v>
                </c:pt>
                <c:pt idx="842">
                  <c:v>18</c:v>
                </c:pt>
                <c:pt idx="843">
                  <c:v>12</c:v>
                </c:pt>
                <c:pt idx="844">
                  <c:v>14</c:v>
                </c:pt>
                <c:pt idx="845">
                  <c:v>15</c:v>
                </c:pt>
                <c:pt idx="846">
                  <c:v>16</c:v>
                </c:pt>
                <c:pt idx="847">
                  <c:v>22</c:v>
                </c:pt>
                <c:pt idx="848">
                  <c:v>13</c:v>
                </c:pt>
                <c:pt idx="849">
                  <c:v>12</c:v>
                </c:pt>
                <c:pt idx="850">
                  <c:v>16</c:v>
                </c:pt>
                <c:pt idx="851">
                  <c:v>30</c:v>
                </c:pt>
                <c:pt idx="852">
                  <c:v>11</c:v>
                </c:pt>
                <c:pt idx="853">
                  <c:v>12</c:v>
                </c:pt>
                <c:pt idx="854">
                  <c:v>13</c:v>
                </c:pt>
                <c:pt idx="855">
                  <c:v>20</c:v>
                </c:pt>
                <c:pt idx="856">
                  <c:v>29</c:v>
                </c:pt>
                <c:pt idx="857">
                  <c:v>14</c:v>
                </c:pt>
                <c:pt idx="858">
                  <c:v>53</c:v>
                </c:pt>
                <c:pt idx="859">
                  <c:v>62</c:v>
                </c:pt>
                <c:pt idx="860">
                  <c:v>19</c:v>
                </c:pt>
                <c:pt idx="861">
                  <c:v>45</c:v>
                </c:pt>
                <c:pt idx="862">
                  <c:v>47</c:v>
                </c:pt>
                <c:pt idx="863">
                  <c:v>53</c:v>
                </c:pt>
                <c:pt idx="864">
                  <c:v>10</c:v>
                </c:pt>
                <c:pt idx="865">
                  <c:v>23</c:v>
                </c:pt>
                <c:pt idx="866">
                  <c:v>32</c:v>
                </c:pt>
                <c:pt idx="867">
                  <c:v>51</c:v>
                </c:pt>
                <c:pt idx="868">
                  <c:v>23</c:v>
                </c:pt>
                <c:pt idx="869">
                  <c:v>25</c:v>
                </c:pt>
                <c:pt idx="870">
                  <c:v>20</c:v>
                </c:pt>
                <c:pt idx="871">
                  <c:v>28</c:v>
                </c:pt>
                <c:pt idx="872">
                  <c:v>36</c:v>
                </c:pt>
                <c:pt idx="873">
                  <c:v>38</c:v>
                </c:pt>
                <c:pt idx="874">
                  <c:v>45</c:v>
                </c:pt>
                <c:pt idx="875">
                  <c:v>64</c:v>
                </c:pt>
                <c:pt idx="876">
                  <c:v>63</c:v>
                </c:pt>
                <c:pt idx="877">
                  <c:v>96</c:v>
                </c:pt>
                <c:pt idx="878">
                  <c:v>104</c:v>
                </c:pt>
                <c:pt idx="879">
                  <c:v>35</c:v>
                </c:pt>
                <c:pt idx="880">
                  <c:v>41</c:v>
                </c:pt>
                <c:pt idx="881">
                  <c:v>25</c:v>
                </c:pt>
                <c:pt idx="882">
                  <c:v>141</c:v>
                </c:pt>
                <c:pt idx="883">
                  <c:v>152</c:v>
                </c:pt>
                <c:pt idx="884">
                  <c:v>349</c:v>
                </c:pt>
                <c:pt idx="885">
                  <c:v>39</c:v>
                </c:pt>
                <c:pt idx="886">
                  <c:v>51</c:v>
                </c:pt>
                <c:pt idx="887">
                  <c:v>39</c:v>
                </c:pt>
                <c:pt idx="888">
                  <c:v>41</c:v>
                </c:pt>
                <c:pt idx="889">
                  <c:v>24</c:v>
                </c:pt>
                <c:pt idx="890">
                  <c:v>25</c:v>
                </c:pt>
                <c:pt idx="891">
                  <c:v>326</c:v>
                </c:pt>
                <c:pt idx="892">
                  <c:v>48</c:v>
                </c:pt>
                <c:pt idx="893">
                  <c:v>50</c:v>
                </c:pt>
                <c:pt idx="894">
                  <c:v>56</c:v>
                </c:pt>
                <c:pt idx="895">
                  <c:v>19</c:v>
                </c:pt>
                <c:pt idx="896">
                  <c:v>20</c:v>
                </c:pt>
                <c:pt idx="897">
                  <c:v>32</c:v>
                </c:pt>
                <c:pt idx="898">
                  <c:v>34</c:v>
                </c:pt>
                <c:pt idx="899">
                  <c:v>95</c:v>
                </c:pt>
                <c:pt idx="900">
                  <c:v>105</c:v>
                </c:pt>
                <c:pt idx="901">
                  <c:v>94</c:v>
                </c:pt>
                <c:pt idx="902">
                  <c:v>115</c:v>
                </c:pt>
                <c:pt idx="903">
                  <c:v>94</c:v>
                </c:pt>
                <c:pt idx="904">
                  <c:v>94</c:v>
                </c:pt>
                <c:pt idx="905">
                  <c:v>109</c:v>
                </c:pt>
                <c:pt idx="906">
                  <c:v>26</c:v>
                </c:pt>
                <c:pt idx="907">
                  <c:v>45</c:v>
                </c:pt>
                <c:pt idx="908">
                  <c:v>49</c:v>
                </c:pt>
                <c:pt idx="909">
                  <c:v>41</c:v>
                </c:pt>
                <c:pt idx="910">
                  <c:v>24</c:v>
                </c:pt>
                <c:pt idx="911">
                  <c:v>27</c:v>
                </c:pt>
                <c:pt idx="912">
                  <c:v>155</c:v>
                </c:pt>
                <c:pt idx="913">
                  <c:v>166</c:v>
                </c:pt>
                <c:pt idx="914">
                  <c:v>27</c:v>
                </c:pt>
                <c:pt idx="915">
                  <c:v>28</c:v>
                </c:pt>
                <c:pt idx="916">
                  <c:v>58</c:v>
                </c:pt>
                <c:pt idx="917">
                  <c:v>62</c:v>
                </c:pt>
                <c:pt idx="918">
                  <c:v>71</c:v>
                </c:pt>
                <c:pt idx="919">
                  <c:v>31</c:v>
                </c:pt>
                <c:pt idx="920">
                  <c:v>32</c:v>
                </c:pt>
                <c:pt idx="921">
                  <c:v>50</c:v>
                </c:pt>
                <c:pt idx="922">
                  <c:v>11</c:v>
                </c:pt>
                <c:pt idx="923">
                  <c:v>21</c:v>
                </c:pt>
                <c:pt idx="924">
                  <c:v>22</c:v>
                </c:pt>
                <c:pt idx="925">
                  <c:v>23</c:v>
                </c:pt>
                <c:pt idx="926">
                  <c:v>25</c:v>
                </c:pt>
                <c:pt idx="927">
                  <c:v>47</c:v>
                </c:pt>
                <c:pt idx="928">
                  <c:v>14</c:v>
                </c:pt>
                <c:pt idx="929">
                  <c:v>348</c:v>
                </c:pt>
                <c:pt idx="930">
                  <c:v>88</c:v>
                </c:pt>
                <c:pt idx="931">
                  <c:v>366</c:v>
                </c:pt>
                <c:pt idx="932">
                  <c:v>203</c:v>
                </c:pt>
                <c:pt idx="933">
                  <c:v>30</c:v>
                </c:pt>
                <c:pt idx="934">
                  <c:v>31</c:v>
                </c:pt>
                <c:pt idx="935">
                  <c:v>41</c:v>
                </c:pt>
                <c:pt idx="936">
                  <c:v>26</c:v>
                </c:pt>
                <c:pt idx="937">
                  <c:v>29</c:v>
                </c:pt>
                <c:pt idx="938">
                  <c:v>59</c:v>
                </c:pt>
                <c:pt idx="939">
                  <c:v>61</c:v>
                </c:pt>
                <c:pt idx="940">
                  <c:v>90</c:v>
                </c:pt>
                <c:pt idx="941">
                  <c:v>100</c:v>
                </c:pt>
                <c:pt idx="942">
                  <c:v>15</c:v>
                </c:pt>
                <c:pt idx="943">
                  <c:v>25</c:v>
                </c:pt>
                <c:pt idx="944">
                  <c:v>40</c:v>
                </c:pt>
                <c:pt idx="945">
                  <c:v>48</c:v>
                </c:pt>
                <c:pt idx="946">
                  <c:v>54</c:v>
                </c:pt>
                <c:pt idx="947">
                  <c:v>29</c:v>
                </c:pt>
                <c:pt idx="948">
                  <c:v>15</c:v>
                </c:pt>
                <c:pt idx="949">
                  <c:v>21</c:v>
                </c:pt>
                <c:pt idx="950">
                  <c:v>18</c:v>
                </c:pt>
                <c:pt idx="951">
                  <c:v>106</c:v>
                </c:pt>
                <c:pt idx="952">
                  <c:v>63</c:v>
                </c:pt>
                <c:pt idx="953">
                  <c:v>84</c:v>
                </c:pt>
                <c:pt idx="954">
                  <c:v>15</c:v>
                </c:pt>
                <c:pt idx="955">
                  <c:v>113</c:v>
                </c:pt>
                <c:pt idx="956">
                  <c:v>121</c:v>
                </c:pt>
                <c:pt idx="957">
                  <c:v>123</c:v>
                </c:pt>
                <c:pt idx="958">
                  <c:v>39</c:v>
                </c:pt>
                <c:pt idx="959">
                  <c:v>41</c:v>
                </c:pt>
                <c:pt idx="960">
                  <c:v>22</c:v>
                </c:pt>
                <c:pt idx="961">
                  <c:v>26</c:v>
                </c:pt>
                <c:pt idx="962">
                  <c:v>25</c:v>
                </c:pt>
                <c:pt idx="963">
                  <c:v>40</c:v>
                </c:pt>
                <c:pt idx="964">
                  <c:v>22</c:v>
                </c:pt>
                <c:pt idx="965">
                  <c:v>12</c:v>
                </c:pt>
                <c:pt idx="966">
                  <c:v>14</c:v>
                </c:pt>
                <c:pt idx="967">
                  <c:v>22</c:v>
                </c:pt>
                <c:pt idx="968">
                  <c:v>23</c:v>
                </c:pt>
                <c:pt idx="969">
                  <c:v>36</c:v>
                </c:pt>
                <c:pt idx="970">
                  <c:v>25</c:v>
                </c:pt>
                <c:pt idx="971">
                  <c:v>23</c:v>
                </c:pt>
                <c:pt idx="972">
                  <c:v>26</c:v>
                </c:pt>
                <c:pt idx="973">
                  <c:v>22</c:v>
                </c:pt>
                <c:pt idx="974">
                  <c:v>28</c:v>
                </c:pt>
                <c:pt idx="975">
                  <c:v>31</c:v>
                </c:pt>
                <c:pt idx="976">
                  <c:v>17</c:v>
                </c:pt>
                <c:pt idx="977">
                  <c:v>19</c:v>
                </c:pt>
                <c:pt idx="978">
                  <c:v>17</c:v>
                </c:pt>
                <c:pt idx="979">
                  <c:v>17</c:v>
                </c:pt>
                <c:pt idx="980">
                  <c:v>20</c:v>
                </c:pt>
                <c:pt idx="981">
                  <c:v>33</c:v>
                </c:pt>
                <c:pt idx="982">
                  <c:v>31</c:v>
                </c:pt>
                <c:pt idx="983">
                  <c:v>49</c:v>
                </c:pt>
                <c:pt idx="984">
                  <c:v>125</c:v>
                </c:pt>
                <c:pt idx="985">
                  <c:v>202</c:v>
                </c:pt>
                <c:pt idx="986">
                  <c:v>49</c:v>
                </c:pt>
                <c:pt idx="987">
                  <c:v>30</c:v>
                </c:pt>
                <c:pt idx="988">
                  <c:v>31</c:v>
                </c:pt>
                <c:pt idx="989">
                  <c:v>30</c:v>
                </c:pt>
                <c:pt idx="990">
                  <c:v>27</c:v>
                </c:pt>
                <c:pt idx="991">
                  <c:v>18</c:v>
                </c:pt>
                <c:pt idx="992">
                  <c:v>17</c:v>
                </c:pt>
                <c:pt idx="993">
                  <c:v>23</c:v>
                </c:pt>
                <c:pt idx="994">
                  <c:v>22</c:v>
                </c:pt>
                <c:pt idx="995">
                  <c:v>20</c:v>
                </c:pt>
                <c:pt idx="996">
                  <c:v>264</c:v>
                </c:pt>
                <c:pt idx="997">
                  <c:v>15</c:v>
                </c:pt>
                <c:pt idx="998">
                  <c:v>18</c:v>
                </c:pt>
                <c:pt idx="999">
                  <c:v>60</c:v>
                </c:pt>
                <c:pt idx="1000">
                  <c:v>16</c:v>
                </c:pt>
                <c:pt idx="1001">
                  <c:v>19</c:v>
                </c:pt>
                <c:pt idx="1002">
                  <c:v>21</c:v>
                </c:pt>
                <c:pt idx="1003">
                  <c:v>16</c:v>
                </c:pt>
                <c:pt idx="1004">
                  <c:v>33</c:v>
                </c:pt>
                <c:pt idx="1005">
                  <c:v>35</c:v>
                </c:pt>
                <c:pt idx="1006">
                  <c:v>26</c:v>
                </c:pt>
                <c:pt idx="1007">
                  <c:v>27</c:v>
                </c:pt>
                <c:pt idx="1008">
                  <c:v>30</c:v>
                </c:pt>
                <c:pt idx="1009">
                  <c:v>35</c:v>
                </c:pt>
                <c:pt idx="1010">
                  <c:v>23</c:v>
                </c:pt>
                <c:pt idx="1011">
                  <c:v>26</c:v>
                </c:pt>
                <c:pt idx="1012">
                  <c:v>31</c:v>
                </c:pt>
                <c:pt idx="1013">
                  <c:v>17</c:v>
                </c:pt>
                <c:pt idx="1014">
                  <c:v>20</c:v>
                </c:pt>
                <c:pt idx="1015">
                  <c:v>20</c:v>
                </c:pt>
                <c:pt idx="1016">
                  <c:v>93</c:v>
                </c:pt>
                <c:pt idx="1017">
                  <c:v>212</c:v>
                </c:pt>
                <c:pt idx="1018">
                  <c:v>23</c:v>
                </c:pt>
                <c:pt idx="1019">
                  <c:v>25</c:v>
                </c:pt>
                <c:pt idx="1020">
                  <c:v>12</c:v>
                </c:pt>
                <c:pt idx="1021">
                  <c:v>12</c:v>
                </c:pt>
                <c:pt idx="1022">
                  <c:v>13</c:v>
                </c:pt>
                <c:pt idx="1023">
                  <c:v>44</c:v>
                </c:pt>
                <c:pt idx="1024">
                  <c:v>49</c:v>
                </c:pt>
                <c:pt idx="1025">
                  <c:v>30</c:v>
                </c:pt>
                <c:pt idx="1026">
                  <c:v>72</c:v>
                </c:pt>
                <c:pt idx="1027">
                  <c:v>319</c:v>
                </c:pt>
                <c:pt idx="1028">
                  <c:v>128</c:v>
                </c:pt>
                <c:pt idx="1029">
                  <c:v>137</c:v>
                </c:pt>
                <c:pt idx="1030">
                  <c:v>66</c:v>
                </c:pt>
                <c:pt idx="1031">
                  <c:v>71</c:v>
                </c:pt>
                <c:pt idx="1032">
                  <c:v>80</c:v>
                </c:pt>
                <c:pt idx="1033">
                  <c:v>19</c:v>
                </c:pt>
                <c:pt idx="1034">
                  <c:v>23</c:v>
                </c:pt>
                <c:pt idx="1035">
                  <c:v>75</c:v>
                </c:pt>
                <c:pt idx="1036">
                  <c:v>50</c:v>
                </c:pt>
                <c:pt idx="1037">
                  <c:v>55</c:v>
                </c:pt>
              </c:numCache>
            </c:numRef>
          </c:yVal>
          <c:smooth val="0"/>
          <c:extLst>
            <c:ext xmlns:c16="http://schemas.microsoft.com/office/drawing/2014/chart" uri="{C3380CC4-5D6E-409C-BE32-E72D297353CC}">
              <c16:uniqueId val="{00000000-738D-422E-851A-1E22F958EF4D}"/>
            </c:ext>
          </c:extLst>
        </c:ser>
        <c:dLbls>
          <c:showLegendKey val="0"/>
          <c:showVal val="0"/>
          <c:showCatName val="0"/>
          <c:showSerName val="0"/>
          <c:showPercent val="0"/>
          <c:showBubbleSize val="0"/>
        </c:dLbls>
        <c:axId val="806793936"/>
        <c:axId val="806796176"/>
      </c:scatterChart>
      <c:valAx>
        <c:axId val="806793936"/>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06796176"/>
        <c:crosses val="autoZero"/>
        <c:crossBetween val="midCat"/>
      </c:valAx>
      <c:valAx>
        <c:axId val="806796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067939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Cambria" panose="02040503050406030204" pitchFamily="18" charset="0"/>
              <a:cs typeface="Times New Roman" panose="02020603050405020304" pitchFamily="18" charset="0"/>
            </a:defRPr>
          </a:pPr>
          <a:endParaRPr lang="zh-CN"/>
        </a:p>
      </c:txPr>
    </c:title>
    <c:autoTitleDeleted val="0"/>
    <c:plotArea>
      <c:layout/>
      <c:pieChart>
        <c:varyColors val="1"/>
        <c:ser>
          <c:idx val="0"/>
          <c:order val="0"/>
          <c:tx>
            <c:strRef>
              <c:f>Sheet1!$B$1</c:f>
              <c:strCache>
                <c:ptCount val="1"/>
                <c:pt idx="0">
                  <c:v>Proportion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54A-4D3A-879D-0F38556EC8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54A-4D3A-879D-0F38556EC8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54A-4D3A-879D-0F38556EC8F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Cambria" panose="02040503050406030204" pitchFamily="18" charset="0"/>
                    <a:cs typeface="Times New Roman" panose="02020603050405020304" pitchFamily="18" charset="0"/>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Carbohydrates</c:v>
                </c:pt>
                <c:pt idx="1">
                  <c:v>Protein</c:v>
                </c:pt>
                <c:pt idx="2">
                  <c:v>Fat</c:v>
                </c:pt>
              </c:strCache>
            </c:strRef>
          </c:cat>
          <c:val>
            <c:numRef>
              <c:f>Sheet1!$B$2:$B$4</c:f>
              <c:numCache>
                <c:formatCode>0%</c:formatCode>
                <c:ptCount val="3"/>
                <c:pt idx="0">
                  <c:v>0.65</c:v>
                </c:pt>
                <c:pt idx="1">
                  <c:v>0.15</c:v>
                </c:pt>
                <c:pt idx="2">
                  <c:v>0.2</c:v>
                </c:pt>
              </c:numCache>
            </c:numRef>
          </c:val>
          <c:extLst>
            <c:ext xmlns:c16="http://schemas.microsoft.com/office/drawing/2014/chart" uri="{C3380CC4-5D6E-409C-BE32-E72D297353CC}">
              <c16:uniqueId val="{00000006-054A-4D3A-879D-0F38556EC8F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Cambria" panose="02040503050406030204" pitchFamily="18" charset="0"/>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ea typeface="Cambria" panose="02040503050406030204" pitchFamily="18" charset="0"/>
          <a:cs typeface="Times New Roman" panose="02020603050405020304" pitchFamily="18"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16c25ed3d0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16c25ed3d0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690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6c25ed3d0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6c25ed3d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16c25ed3d0_1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16c25ed3d0_1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649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16c25ed3d0_1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16c25ed3d0_1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5b76539f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5b76539f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364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16c25ed3d0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16c25ed3d0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16c25ed3d0_1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16c25ed3d0_1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16c25ed3d0_1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16c25ed3d0_1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83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16c25ed3d0_1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16c25ed3d0_1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05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67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5b76539f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5b76539f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26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275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200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740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233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916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6246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1476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6c25ed3d0_1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6c25ed3d0_1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1113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5b76539f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5b76539f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80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5b76539f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5b76539f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505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16c25ed3d0_1_1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16c25ed3d0_1_1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00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16c25ed3d0_1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16c25ed3d0_1_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994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6c25ed3d0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315" name="Google Shape;315;g116c25ed3d0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14:m>
                  <m:oMathPara xmlns:m="http://schemas.openxmlformats.org/officeDocument/2006/math">
                    <m:oMathParaPr>
                      <m:jc m:val="centerGroup"/>
                    </m:oMathParaPr>
                    <m:oMath xmlns:m="http://schemas.openxmlformats.org/officeDocument/2006/math">
                      <m:r>
                        <m:rPr>
                          <m:nor/>
                        </m:rPr>
                        <a:rPr lang="en-US" altLang="zh-CN" sz="1800" kern="100" smtClean="0">
                          <a:effectLst/>
                          <a:latin typeface="Times New Roman" panose="02020603050405020304" pitchFamily="18" charset="0"/>
                          <a:ea typeface="宋体" panose="02010600030101010101" pitchFamily="2" charset="-122"/>
                          <a:cs typeface="Arial" panose="020B0604020202020204" pitchFamily="34" charset="0"/>
                        </a:rPr>
                        <m:t>similarity</m:t>
                      </m:r>
                      <m:r>
                        <m:rPr>
                          <m:nor/>
                        </m:rPr>
                        <a:rPr lang="en-US" altLang="zh-CN" sz="1800" kern="100" smtClean="0">
                          <a:effectLst/>
                          <a:latin typeface="Times New Roman" panose="02020603050405020304" pitchFamily="18" charset="0"/>
                          <a:ea typeface="宋体" panose="02010600030101010101" pitchFamily="2" charset="-122"/>
                          <a:cs typeface="Arial" panose="020B0604020202020204" pitchFamily="34"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cos</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e>
                          </m:nary>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num>
                        <m:den>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e>
                              </m:nary>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e>
                                  </m:nary>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e>
                              </m:rad>
                            </m:e>
                          </m:rad>
                        </m:den>
                      </m:f>
                    </m:oMath>
                  </m:oMathPara>
                </a14:m>
                <a:endParaRPr lang="zh-CN" altLang="zh-CN" sz="1800" kern="100" dirty="0">
                  <a:effectLst/>
                  <a:latin typeface="Calibri" panose="020F0502020204030204" pitchFamily="34" charset="0"/>
                  <a:ea typeface="宋体" panose="02010600030101010101" pitchFamily="2" charset="-122"/>
                  <a:cs typeface="Arial" panose="020B0604020202020204" pitchFamily="34" charset="0"/>
                </a:endParaRPr>
              </a:p>
              <a:p>
                <a:pPr marL="0" lvl="0" indent="0" algn="l" rtl="0">
                  <a:spcBef>
                    <a:spcPts val="0"/>
                  </a:spcBef>
                  <a:spcAft>
                    <a:spcPts val="0"/>
                  </a:spcAft>
                  <a:buNone/>
                </a:pPr>
                <a:endParaRPr dirty="0"/>
              </a:p>
            </p:txBody>
          </p:sp>
        </mc:Choice>
        <mc:Fallback xmlns="">
          <p:sp>
            <p:nvSpPr>
              <p:cNvPr id="315" name="Google Shape;315;g116c25ed3d0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i="0" kern="100">
                    <a:effectLst/>
                    <a:latin typeface="Cambria Math" panose="02040503050406030204" pitchFamily="18" charset="0"/>
                    <a:ea typeface="宋体" panose="02010600030101010101" pitchFamily="2" charset="-122"/>
                    <a:cs typeface="Arial" panose="020B0604020202020204" pitchFamily="34" charset="0"/>
                  </a:rPr>
                  <a:t>"similarity "</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=cos⁡(𝜃)=</a:t>
                </a:r>
                <a:r>
                  <a:rPr lang="zh-CN" altLang="zh-CN" sz="1800" i="0" kern="100">
                    <a:effectLst/>
                    <a:latin typeface="Cambria Math" panose="02040503050406030204" pitchFamily="18" charset="0"/>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𝐴⋅𝐵</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∥𝐴∥∥𝐵∥</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800" i="0" kern="100">
                    <a:effectLst/>
                    <a:latin typeface="Cambria Math" panose="02040503050406030204" pitchFamily="18" charset="0"/>
                    <a:cs typeface="Times New Roman" panose="02020603050405020304" pitchFamily="18" charset="0"/>
                  </a:rPr>
                  <a:t>(∑129</a:t>
                </a:r>
                <a:r>
                  <a:rPr lang="en-US" altLang="zh-CN" sz="1800" i="0" kern="100">
                    <a:effectLst/>
                    <a:latin typeface="Cambria Math" panose="02040503050406030204" pitchFamily="18" charset="0"/>
                    <a:cs typeface="Times New Roman" panose="02020603050405020304" pitchFamily="18" charset="0"/>
                  </a:rPr>
                  <a:t>_</a:t>
                </a:r>
                <a:r>
                  <a:rPr lang="zh-CN" altLang="zh-CN" sz="1800" i="0" kern="100">
                    <a:effectLst/>
                    <a:latin typeface="Cambria Math" panose="02040503050406030204" pitchFamily="18" charset="0"/>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^𝑛▒ </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𝐴</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𝑖×𝐵</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)/√(∑129</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^𝑛▒ </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𝐴</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𝑖 )</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√(∑129</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^𝑛▒ </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𝐵</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𝑖 )</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2 </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Arial" panose="020B0604020202020204" pitchFamily="34" charset="0"/>
                </a:endParaRPr>
              </a:p>
              <a:p>
                <a:pPr marL="0" lvl="0" indent="0" algn="l" rtl="0">
                  <a:spcBef>
                    <a:spcPts val="0"/>
                  </a:spcBef>
                  <a:spcAft>
                    <a:spcPts val="0"/>
                  </a:spcAft>
                  <a:buNone/>
                </a:pPr>
                <a:endParaRPr dirty="0"/>
              </a:p>
            </p:txBody>
          </p:sp>
        </mc:Fallback>
      </mc:AlternateContent>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16c25ed3d0_1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16c25ed3d0_1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5b76539f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5b76539f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71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c25ed3d0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6c25ed3d0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665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c25ed3d0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6c25ed3d0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035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c25ed3d0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6c25ed3d0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699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c25ed3d0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6c25ed3d0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c25ed3d0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6c25ed3d0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18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16c25ed3d0_1_1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16c25ed3d0_1_1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74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c25ed3d0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6c25ed3d0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46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c25ed3d0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6c25ed3d0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3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c25ed3d0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6c25ed3d0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98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16c25ed3d0_1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16c25ed3d0_1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039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5b76539f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5b76539f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5b76539fb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15b76539fb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16c25ed3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16c25ed3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5b76539f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5b76539f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081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rtl="0">
              <a:spcBef>
                <a:spcPts val="0"/>
              </a:spcBef>
              <a:spcAft>
                <a:spcPts val="0"/>
              </a:spcAft>
              <a:buSzPts val="5200"/>
              <a:buFont typeface="Abril Fatface"/>
              <a:buNone/>
              <a:defRPr sz="5200">
                <a:latin typeface="Abril Fatface"/>
                <a:ea typeface="Abril Fatface"/>
                <a:cs typeface="Abril Fatface"/>
                <a:sym typeface="Abril Fatface"/>
              </a:defRPr>
            </a:lvl2pPr>
            <a:lvl3pPr lvl="2" algn="ctr" rtl="0">
              <a:spcBef>
                <a:spcPts val="0"/>
              </a:spcBef>
              <a:spcAft>
                <a:spcPts val="0"/>
              </a:spcAft>
              <a:buSzPts val="5200"/>
              <a:buFont typeface="Abril Fatface"/>
              <a:buNone/>
              <a:defRPr sz="5200">
                <a:latin typeface="Abril Fatface"/>
                <a:ea typeface="Abril Fatface"/>
                <a:cs typeface="Abril Fatface"/>
                <a:sym typeface="Abril Fatface"/>
              </a:defRPr>
            </a:lvl3pPr>
            <a:lvl4pPr lvl="3" algn="ctr" rtl="0">
              <a:spcBef>
                <a:spcPts val="0"/>
              </a:spcBef>
              <a:spcAft>
                <a:spcPts val="0"/>
              </a:spcAft>
              <a:buSzPts val="5200"/>
              <a:buFont typeface="Abril Fatface"/>
              <a:buNone/>
              <a:defRPr sz="5200">
                <a:latin typeface="Abril Fatface"/>
                <a:ea typeface="Abril Fatface"/>
                <a:cs typeface="Abril Fatface"/>
                <a:sym typeface="Abril Fatface"/>
              </a:defRPr>
            </a:lvl4pPr>
            <a:lvl5pPr lvl="4" algn="ctr" rtl="0">
              <a:spcBef>
                <a:spcPts val="0"/>
              </a:spcBef>
              <a:spcAft>
                <a:spcPts val="0"/>
              </a:spcAft>
              <a:buSzPts val="5200"/>
              <a:buFont typeface="Abril Fatface"/>
              <a:buNone/>
              <a:defRPr sz="5200">
                <a:latin typeface="Abril Fatface"/>
                <a:ea typeface="Abril Fatface"/>
                <a:cs typeface="Abril Fatface"/>
                <a:sym typeface="Abril Fatface"/>
              </a:defRPr>
            </a:lvl5pPr>
            <a:lvl6pPr lvl="5" algn="ctr" rtl="0">
              <a:spcBef>
                <a:spcPts val="0"/>
              </a:spcBef>
              <a:spcAft>
                <a:spcPts val="0"/>
              </a:spcAft>
              <a:buSzPts val="5200"/>
              <a:buFont typeface="Abril Fatface"/>
              <a:buNone/>
              <a:defRPr sz="5200">
                <a:latin typeface="Abril Fatface"/>
                <a:ea typeface="Abril Fatface"/>
                <a:cs typeface="Abril Fatface"/>
                <a:sym typeface="Abril Fatface"/>
              </a:defRPr>
            </a:lvl6pPr>
            <a:lvl7pPr lvl="6" algn="ctr" rtl="0">
              <a:spcBef>
                <a:spcPts val="0"/>
              </a:spcBef>
              <a:spcAft>
                <a:spcPts val="0"/>
              </a:spcAft>
              <a:buSzPts val="5200"/>
              <a:buFont typeface="Abril Fatface"/>
              <a:buNone/>
              <a:defRPr sz="5200">
                <a:latin typeface="Abril Fatface"/>
                <a:ea typeface="Abril Fatface"/>
                <a:cs typeface="Abril Fatface"/>
                <a:sym typeface="Abril Fatface"/>
              </a:defRPr>
            </a:lvl7pPr>
            <a:lvl8pPr lvl="7" algn="ctr" rtl="0">
              <a:spcBef>
                <a:spcPts val="0"/>
              </a:spcBef>
              <a:spcAft>
                <a:spcPts val="0"/>
              </a:spcAft>
              <a:buSzPts val="5200"/>
              <a:buFont typeface="Abril Fatface"/>
              <a:buNone/>
              <a:defRPr sz="5200">
                <a:latin typeface="Abril Fatface"/>
                <a:ea typeface="Abril Fatface"/>
                <a:cs typeface="Abril Fatface"/>
                <a:sym typeface="Abril Fatface"/>
              </a:defRPr>
            </a:lvl8pPr>
            <a:lvl9pPr lvl="8" algn="ctr" rtl="0">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1" name="Google Shape;11;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100"/>
              <a:buFont typeface="Oxygen Light"/>
              <a:buNone/>
              <a:defRPr sz="1100">
                <a:solidFill>
                  <a:schemeClr val="accent2"/>
                </a:solidFill>
                <a:latin typeface="Oxygen Light"/>
                <a:ea typeface="Oxygen Light"/>
                <a:cs typeface="Oxygen Light"/>
                <a:sym typeface="Oxygen Light"/>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
        <p:cNvGrpSpPr/>
        <p:nvPr/>
      </p:nvGrpSpPr>
      <p:grpSpPr>
        <a:xfrm>
          <a:off x="0" y="0"/>
          <a:ext cx="0" cy="0"/>
          <a:chOff x="0" y="0"/>
          <a:chExt cx="0" cy="0"/>
        </a:xfrm>
      </p:grpSpPr>
      <p:sp>
        <p:nvSpPr>
          <p:cNvPr id="42" name="Google Shape;42;p13"/>
          <p:cNvSpPr txBox="1">
            <a:spLocks noGrp="1"/>
          </p:cNvSpPr>
          <p:nvPr>
            <p:ph type="title" hasCustomPrompt="1"/>
          </p:nvPr>
        </p:nvSpPr>
        <p:spPr>
          <a:xfrm>
            <a:off x="1149900" y="1434750"/>
            <a:ext cx="993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3" name="Google Shape;43;p13"/>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4" name="Google Shape;44;p13">
            <a:hlinkClick r:id="rId2" action="ppaction://hlinksldjump"/>
          </p:cNvPr>
          <p:cNvSpPr txBox="1">
            <a:spLocks noGrp="1"/>
          </p:cNvSpPr>
          <p:nvPr>
            <p:ph type="ctrTitle" idx="3"/>
          </p:nvPr>
        </p:nvSpPr>
        <p:spPr>
          <a:xfrm>
            <a:off x="592050" y="1897875"/>
            <a:ext cx="2109300" cy="3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solidFill>
                  <a:schemeClr val="hlink"/>
                </a:solidFill>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45" name="Google Shape;45;p13"/>
          <p:cNvSpPr txBox="1">
            <a:spLocks noGrp="1"/>
          </p:cNvSpPr>
          <p:nvPr>
            <p:ph type="subTitle" idx="1"/>
          </p:nvPr>
        </p:nvSpPr>
        <p:spPr>
          <a:xfrm>
            <a:off x="592050" y="2241200"/>
            <a:ext cx="21093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 name="Google Shape;46;p13"/>
          <p:cNvSpPr txBox="1">
            <a:spLocks noGrp="1"/>
          </p:cNvSpPr>
          <p:nvPr>
            <p:ph type="title" idx="4" hasCustomPrompt="1"/>
          </p:nvPr>
        </p:nvSpPr>
        <p:spPr>
          <a:xfrm>
            <a:off x="1149900" y="2974400"/>
            <a:ext cx="993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7" name="Google Shape;47;p13"/>
          <p:cNvSpPr txBox="1">
            <a:spLocks noGrp="1"/>
          </p:cNvSpPr>
          <p:nvPr>
            <p:ph type="ctrTitle" idx="5"/>
          </p:nvPr>
        </p:nvSpPr>
        <p:spPr>
          <a:xfrm>
            <a:off x="592050" y="3437525"/>
            <a:ext cx="2109300" cy="3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solidFill>
                  <a:schemeClr val="hlink"/>
                </a:solidFill>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48" name="Google Shape;48;p13"/>
          <p:cNvSpPr txBox="1">
            <a:spLocks noGrp="1"/>
          </p:cNvSpPr>
          <p:nvPr>
            <p:ph type="subTitle" idx="6"/>
          </p:nvPr>
        </p:nvSpPr>
        <p:spPr>
          <a:xfrm>
            <a:off x="592050" y="3780725"/>
            <a:ext cx="21093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9" name="Google Shape;49;p13"/>
          <p:cNvSpPr txBox="1">
            <a:spLocks noGrp="1"/>
          </p:cNvSpPr>
          <p:nvPr>
            <p:ph type="title" idx="7" hasCustomPrompt="1"/>
          </p:nvPr>
        </p:nvSpPr>
        <p:spPr>
          <a:xfrm>
            <a:off x="3305702" y="1434750"/>
            <a:ext cx="993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 name="Google Shape;50;p13">
            <a:hlinkClick r:id="" action="ppaction://noaction"/>
          </p:cNvPr>
          <p:cNvSpPr txBox="1">
            <a:spLocks noGrp="1"/>
          </p:cNvSpPr>
          <p:nvPr>
            <p:ph type="ctrTitle" idx="8"/>
          </p:nvPr>
        </p:nvSpPr>
        <p:spPr>
          <a:xfrm>
            <a:off x="2747851" y="1897875"/>
            <a:ext cx="2109300" cy="3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solidFill>
                  <a:schemeClr val="hlink"/>
                </a:solidFill>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1" name="Google Shape;51;p13"/>
          <p:cNvSpPr txBox="1">
            <a:spLocks noGrp="1"/>
          </p:cNvSpPr>
          <p:nvPr>
            <p:ph type="subTitle" idx="9"/>
          </p:nvPr>
        </p:nvSpPr>
        <p:spPr>
          <a:xfrm>
            <a:off x="2747850" y="2241200"/>
            <a:ext cx="21093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2" name="Google Shape;52;p13"/>
          <p:cNvSpPr txBox="1">
            <a:spLocks noGrp="1"/>
          </p:cNvSpPr>
          <p:nvPr>
            <p:ph type="title" idx="13" hasCustomPrompt="1"/>
          </p:nvPr>
        </p:nvSpPr>
        <p:spPr>
          <a:xfrm>
            <a:off x="3305702" y="2974400"/>
            <a:ext cx="993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3" name="Google Shape;53;p13"/>
          <p:cNvSpPr txBox="1">
            <a:spLocks noGrp="1"/>
          </p:cNvSpPr>
          <p:nvPr>
            <p:ph type="ctrTitle" idx="14"/>
          </p:nvPr>
        </p:nvSpPr>
        <p:spPr>
          <a:xfrm>
            <a:off x="2747851" y="3437525"/>
            <a:ext cx="2109300" cy="3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solidFill>
                  <a:schemeClr val="hlink"/>
                </a:solidFill>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4" name="Google Shape;54;p13"/>
          <p:cNvSpPr txBox="1">
            <a:spLocks noGrp="1"/>
          </p:cNvSpPr>
          <p:nvPr>
            <p:ph type="subTitle" idx="15"/>
          </p:nvPr>
        </p:nvSpPr>
        <p:spPr>
          <a:xfrm>
            <a:off x="2747850" y="3780850"/>
            <a:ext cx="21093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5" name="Google Shape;55;p13"/>
          <p:cNvSpPr txBox="1">
            <a:spLocks noGrp="1"/>
          </p:cNvSpPr>
          <p:nvPr>
            <p:ph type="title" idx="16" hasCustomPrompt="1"/>
          </p:nvPr>
        </p:nvSpPr>
        <p:spPr>
          <a:xfrm>
            <a:off x="5470099" y="1434750"/>
            <a:ext cx="993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 name="Google Shape;56;p13"/>
          <p:cNvSpPr txBox="1">
            <a:spLocks noGrp="1"/>
          </p:cNvSpPr>
          <p:nvPr>
            <p:ph type="ctrTitle" idx="17"/>
          </p:nvPr>
        </p:nvSpPr>
        <p:spPr>
          <a:xfrm>
            <a:off x="4912249" y="1897875"/>
            <a:ext cx="2109300" cy="3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solidFill>
                  <a:schemeClr val="hlink"/>
                </a:solidFill>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7" name="Google Shape;57;p13"/>
          <p:cNvSpPr txBox="1">
            <a:spLocks noGrp="1"/>
          </p:cNvSpPr>
          <p:nvPr>
            <p:ph type="subTitle" idx="18"/>
          </p:nvPr>
        </p:nvSpPr>
        <p:spPr>
          <a:xfrm>
            <a:off x="4912250" y="2241200"/>
            <a:ext cx="21093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8" name="Google Shape;58;p13"/>
          <p:cNvSpPr txBox="1">
            <a:spLocks noGrp="1"/>
          </p:cNvSpPr>
          <p:nvPr>
            <p:ph type="title" idx="19" hasCustomPrompt="1"/>
          </p:nvPr>
        </p:nvSpPr>
        <p:spPr>
          <a:xfrm>
            <a:off x="5470099" y="2974400"/>
            <a:ext cx="993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9" name="Google Shape;59;p13"/>
          <p:cNvSpPr txBox="1">
            <a:spLocks noGrp="1"/>
          </p:cNvSpPr>
          <p:nvPr>
            <p:ph type="ctrTitle" idx="20"/>
          </p:nvPr>
        </p:nvSpPr>
        <p:spPr>
          <a:xfrm>
            <a:off x="4912249" y="3437525"/>
            <a:ext cx="2109300" cy="3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solidFill>
                  <a:schemeClr val="hlink"/>
                </a:solidFill>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0" name="Google Shape;60;p13"/>
          <p:cNvSpPr txBox="1">
            <a:spLocks noGrp="1"/>
          </p:cNvSpPr>
          <p:nvPr>
            <p:ph type="subTitle" idx="21"/>
          </p:nvPr>
        </p:nvSpPr>
        <p:spPr>
          <a:xfrm>
            <a:off x="4912250" y="3780850"/>
            <a:ext cx="21093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63" name="Google Shape;63;p14"/>
          <p:cNvSpPr txBox="1">
            <a:spLocks noGrp="1"/>
          </p:cNvSpPr>
          <p:nvPr>
            <p:ph type="subTitle" idx="1"/>
          </p:nvPr>
        </p:nvSpPr>
        <p:spPr>
          <a:xfrm>
            <a:off x="996675" y="2313900"/>
            <a:ext cx="3116700" cy="10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66" name="Google Shape;66;p15"/>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1"/>
        <p:cNvGrpSpPr/>
        <p:nvPr/>
      </p:nvGrpSpPr>
      <p:grpSpPr>
        <a:xfrm>
          <a:off x="0" y="0"/>
          <a:ext cx="0" cy="0"/>
          <a:chOff x="0" y="0"/>
          <a:chExt cx="0" cy="0"/>
        </a:xfrm>
      </p:grpSpPr>
      <p:sp>
        <p:nvSpPr>
          <p:cNvPr id="92" name="Google Shape;92;p2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93" name="Google Shape;93;p20"/>
          <p:cNvSpPr txBox="1">
            <a:spLocks noGrp="1"/>
          </p:cNvSpPr>
          <p:nvPr>
            <p:ph type="ctrTitle" idx="2"/>
          </p:nvPr>
        </p:nvSpPr>
        <p:spPr>
          <a:xfrm>
            <a:off x="830075" y="1848594"/>
            <a:ext cx="1765800" cy="31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4" name="Google Shape;94;p20"/>
          <p:cNvSpPr txBox="1">
            <a:spLocks noGrp="1"/>
          </p:cNvSpPr>
          <p:nvPr>
            <p:ph type="subTitle" idx="1"/>
          </p:nvPr>
        </p:nvSpPr>
        <p:spPr>
          <a:xfrm>
            <a:off x="771075"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20"/>
          <p:cNvSpPr txBox="1">
            <a:spLocks noGrp="1"/>
          </p:cNvSpPr>
          <p:nvPr>
            <p:ph type="ctrTitle" idx="3"/>
          </p:nvPr>
        </p:nvSpPr>
        <p:spPr>
          <a:xfrm>
            <a:off x="2722900" y="2839194"/>
            <a:ext cx="1765800" cy="31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6" name="Google Shape;96;p20"/>
          <p:cNvSpPr txBox="1">
            <a:spLocks noGrp="1"/>
          </p:cNvSpPr>
          <p:nvPr>
            <p:ph type="subTitle" idx="4"/>
          </p:nvPr>
        </p:nvSpPr>
        <p:spPr>
          <a:xfrm>
            <a:off x="2703432"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7" name="Google Shape;97;p20"/>
          <p:cNvSpPr txBox="1">
            <a:spLocks noGrp="1"/>
          </p:cNvSpPr>
          <p:nvPr>
            <p:ph type="ctrTitle" idx="5"/>
          </p:nvPr>
        </p:nvSpPr>
        <p:spPr>
          <a:xfrm>
            <a:off x="4655250" y="1848594"/>
            <a:ext cx="1765800" cy="31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8" name="Google Shape;98;p20"/>
          <p:cNvSpPr txBox="1">
            <a:spLocks noGrp="1"/>
          </p:cNvSpPr>
          <p:nvPr>
            <p:ph type="subTitle" idx="6"/>
          </p:nvPr>
        </p:nvSpPr>
        <p:spPr>
          <a:xfrm>
            <a:off x="4635778"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9" name="Google Shape;99;p20"/>
          <p:cNvSpPr txBox="1">
            <a:spLocks noGrp="1"/>
          </p:cNvSpPr>
          <p:nvPr>
            <p:ph type="ctrTitle" idx="7"/>
          </p:nvPr>
        </p:nvSpPr>
        <p:spPr>
          <a:xfrm>
            <a:off x="6587600" y="2839194"/>
            <a:ext cx="1765800" cy="31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00" name="Google Shape;100;p20"/>
          <p:cNvSpPr txBox="1">
            <a:spLocks noGrp="1"/>
          </p:cNvSpPr>
          <p:nvPr>
            <p:ph type="subTitle" idx="8"/>
          </p:nvPr>
        </p:nvSpPr>
        <p:spPr>
          <a:xfrm>
            <a:off x="6568128"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1"/>
        <p:cNvGrpSpPr/>
        <p:nvPr/>
      </p:nvGrpSpPr>
      <p:grpSpPr>
        <a:xfrm>
          <a:off x="0" y="0"/>
          <a:ext cx="0" cy="0"/>
          <a:chOff x="0" y="0"/>
          <a:chExt cx="0" cy="0"/>
        </a:xfrm>
      </p:grpSpPr>
      <p:sp>
        <p:nvSpPr>
          <p:cNvPr id="112" name="Google Shape;112;p22"/>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13" name="Google Shape;113;p22"/>
          <p:cNvSpPr txBox="1">
            <a:spLocks noGrp="1"/>
          </p:cNvSpPr>
          <p:nvPr>
            <p:ph type="ctrTitle" idx="2"/>
          </p:nvPr>
        </p:nvSpPr>
        <p:spPr>
          <a:xfrm>
            <a:off x="4132625" y="1467593"/>
            <a:ext cx="1765800" cy="28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4" name="Google Shape;114;p22"/>
          <p:cNvSpPr txBox="1">
            <a:spLocks noGrp="1"/>
          </p:cNvSpPr>
          <p:nvPr>
            <p:ph type="subTitle" idx="1"/>
          </p:nvPr>
        </p:nvSpPr>
        <p:spPr>
          <a:xfrm>
            <a:off x="4113132" y="1751513"/>
            <a:ext cx="1804800" cy="7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0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22"/>
          <p:cNvSpPr txBox="1">
            <a:spLocks noGrp="1"/>
          </p:cNvSpPr>
          <p:nvPr>
            <p:ph type="ctrTitle" idx="3"/>
          </p:nvPr>
        </p:nvSpPr>
        <p:spPr>
          <a:xfrm>
            <a:off x="4152125" y="2534393"/>
            <a:ext cx="1765800" cy="28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6" name="Google Shape;116;p22"/>
          <p:cNvSpPr txBox="1">
            <a:spLocks noGrp="1"/>
          </p:cNvSpPr>
          <p:nvPr>
            <p:ph type="subTitle" idx="4"/>
          </p:nvPr>
        </p:nvSpPr>
        <p:spPr>
          <a:xfrm>
            <a:off x="4113132" y="2818313"/>
            <a:ext cx="1804800" cy="7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22"/>
          <p:cNvSpPr txBox="1">
            <a:spLocks noGrp="1"/>
          </p:cNvSpPr>
          <p:nvPr>
            <p:ph type="ctrTitle" idx="5"/>
          </p:nvPr>
        </p:nvSpPr>
        <p:spPr>
          <a:xfrm>
            <a:off x="6274075" y="1467593"/>
            <a:ext cx="1765800" cy="28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8" name="Google Shape;118;p22"/>
          <p:cNvSpPr txBox="1">
            <a:spLocks noGrp="1"/>
          </p:cNvSpPr>
          <p:nvPr>
            <p:ph type="subTitle" idx="6"/>
          </p:nvPr>
        </p:nvSpPr>
        <p:spPr>
          <a:xfrm>
            <a:off x="6274078" y="1751513"/>
            <a:ext cx="1804800" cy="7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0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22"/>
          <p:cNvSpPr txBox="1">
            <a:spLocks noGrp="1"/>
          </p:cNvSpPr>
          <p:nvPr>
            <p:ph type="ctrTitle" idx="7"/>
          </p:nvPr>
        </p:nvSpPr>
        <p:spPr>
          <a:xfrm>
            <a:off x="6274075" y="2534393"/>
            <a:ext cx="1765800" cy="28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20" name="Google Shape;120;p22"/>
          <p:cNvSpPr txBox="1">
            <a:spLocks noGrp="1"/>
          </p:cNvSpPr>
          <p:nvPr>
            <p:ph type="subTitle" idx="8"/>
          </p:nvPr>
        </p:nvSpPr>
        <p:spPr>
          <a:xfrm>
            <a:off x="6274078" y="2818313"/>
            <a:ext cx="1804800" cy="7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22"/>
          <p:cNvSpPr txBox="1">
            <a:spLocks noGrp="1"/>
          </p:cNvSpPr>
          <p:nvPr>
            <p:ph type="ctrTitle" idx="9"/>
          </p:nvPr>
        </p:nvSpPr>
        <p:spPr>
          <a:xfrm>
            <a:off x="4152125" y="3601194"/>
            <a:ext cx="1765800" cy="28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22" name="Google Shape;122;p22"/>
          <p:cNvSpPr txBox="1">
            <a:spLocks noGrp="1"/>
          </p:cNvSpPr>
          <p:nvPr>
            <p:ph type="subTitle" idx="13"/>
          </p:nvPr>
        </p:nvSpPr>
        <p:spPr>
          <a:xfrm>
            <a:off x="4113132" y="3885113"/>
            <a:ext cx="1804800" cy="7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3" name="Google Shape;123;p22"/>
          <p:cNvSpPr txBox="1">
            <a:spLocks noGrp="1"/>
          </p:cNvSpPr>
          <p:nvPr>
            <p:ph type="ctrTitle" idx="14"/>
          </p:nvPr>
        </p:nvSpPr>
        <p:spPr>
          <a:xfrm>
            <a:off x="6274075" y="3601194"/>
            <a:ext cx="1765800" cy="28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24" name="Google Shape;124;p22"/>
          <p:cNvSpPr txBox="1">
            <a:spLocks noGrp="1"/>
          </p:cNvSpPr>
          <p:nvPr>
            <p:ph type="subTitle" idx="15"/>
          </p:nvPr>
        </p:nvSpPr>
        <p:spPr>
          <a:xfrm>
            <a:off x="6274078" y="3885113"/>
            <a:ext cx="1804800" cy="7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079600" y="2127525"/>
            <a:ext cx="49848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4" name="Google Shape;14;p3"/>
          <p:cNvSpPr txBox="1">
            <a:spLocks noGrp="1"/>
          </p:cNvSpPr>
          <p:nvPr>
            <p:ph type="subTitle" idx="1"/>
          </p:nvPr>
        </p:nvSpPr>
        <p:spPr>
          <a:xfrm>
            <a:off x="2079525" y="2454225"/>
            <a:ext cx="49848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 name="Google Shape;15;p3"/>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21" name="Google Shape;21;p5"/>
          <p:cNvSpPr txBox="1">
            <a:spLocks noGrp="1"/>
          </p:cNvSpPr>
          <p:nvPr>
            <p:ph type="body" idx="1"/>
          </p:nvPr>
        </p:nvSpPr>
        <p:spPr>
          <a:xfrm>
            <a:off x="2588450"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22" name="Google Shape;22;p5"/>
          <p:cNvSpPr txBox="1">
            <a:spLocks noGrp="1"/>
          </p:cNvSpPr>
          <p:nvPr>
            <p:ph type="body" idx="2"/>
          </p:nvPr>
        </p:nvSpPr>
        <p:spPr>
          <a:xfrm>
            <a:off x="5530745"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23" name="Google Shape;23;p5"/>
          <p:cNvSpPr txBox="1">
            <a:spLocks noGrp="1"/>
          </p:cNvSpPr>
          <p:nvPr>
            <p:ph type="ctrTitle" idx="3"/>
          </p:nvPr>
        </p:nvSpPr>
        <p:spPr>
          <a:xfrm>
            <a:off x="2768000" y="1566400"/>
            <a:ext cx="2418300" cy="3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4" name="Google Shape;24;p5"/>
          <p:cNvSpPr txBox="1">
            <a:spLocks noGrp="1"/>
          </p:cNvSpPr>
          <p:nvPr>
            <p:ph type="ctrTitle" idx="4"/>
          </p:nvPr>
        </p:nvSpPr>
        <p:spPr>
          <a:xfrm>
            <a:off x="5710300" y="1566400"/>
            <a:ext cx="2418300" cy="3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720000" y="1152475"/>
            <a:ext cx="3511500" cy="2082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1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9" name="Google Shape;29;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ctrTitle"/>
          </p:nvPr>
        </p:nvSpPr>
        <p:spPr>
          <a:xfrm>
            <a:off x="715100" y="1353200"/>
            <a:ext cx="3666600" cy="113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34" name="Google Shape;34;p9"/>
          <p:cNvSpPr txBox="1">
            <a:spLocks noGrp="1"/>
          </p:cNvSpPr>
          <p:nvPr>
            <p:ph type="subTitle" idx="1"/>
          </p:nvPr>
        </p:nvSpPr>
        <p:spPr>
          <a:xfrm>
            <a:off x="990050" y="2961600"/>
            <a:ext cx="3116700" cy="66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769250" y="1626750"/>
            <a:ext cx="3558300" cy="1890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650625" y="1569925"/>
            <a:ext cx="5843400" cy="151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650625" y="3081075"/>
            <a:ext cx="5843400" cy="49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00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00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00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00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00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00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00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00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6" r:id="rId13"/>
    <p:sldLayoutId id="2147483668" r:id="rId14"/>
    <p:sldLayoutId id="2147483670" r:id="rId15"/>
    <p:sldLayoutId id="214748367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40.png"/><Relationship Id="rId5" Type="http://schemas.openxmlformats.org/officeDocument/2006/relationships/image" Target="../media/image20.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8.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8.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8.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8.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8.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8.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8.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55.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55.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50.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11.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www.cfs.gov.hk/"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33"/>
          <p:cNvPicPr preferRelativeResize="0"/>
          <p:nvPr/>
        </p:nvPicPr>
        <p:blipFill>
          <a:blip r:embed="rId4">
            <a:alphaModFix/>
          </a:blip>
          <a:stretch>
            <a:fillRect/>
          </a:stretch>
        </p:blipFill>
        <p:spPr>
          <a:xfrm rot="2369999">
            <a:off x="515588" y="4212270"/>
            <a:ext cx="977225" cy="991905"/>
          </a:xfrm>
          <a:prstGeom prst="rect">
            <a:avLst/>
          </a:prstGeom>
          <a:noFill/>
          <a:ln>
            <a:noFill/>
          </a:ln>
        </p:spPr>
      </p:pic>
      <p:pic>
        <p:nvPicPr>
          <p:cNvPr id="151" name="Google Shape;151;p33"/>
          <p:cNvPicPr preferRelativeResize="0"/>
          <p:nvPr/>
        </p:nvPicPr>
        <p:blipFill>
          <a:blip r:embed="rId5">
            <a:alphaModFix/>
          </a:blip>
          <a:stretch>
            <a:fillRect/>
          </a:stretch>
        </p:blipFill>
        <p:spPr>
          <a:xfrm>
            <a:off x="7282828" y="0"/>
            <a:ext cx="1998375" cy="3157801"/>
          </a:xfrm>
          <a:prstGeom prst="rect">
            <a:avLst/>
          </a:prstGeom>
          <a:noFill/>
          <a:ln>
            <a:noFill/>
          </a:ln>
        </p:spPr>
      </p:pic>
      <p:pic>
        <p:nvPicPr>
          <p:cNvPr id="152" name="Google Shape;152;p33"/>
          <p:cNvPicPr preferRelativeResize="0"/>
          <p:nvPr/>
        </p:nvPicPr>
        <p:blipFill>
          <a:blip r:embed="rId6">
            <a:alphaModFix/>
          </a:blip>
          <a:stretch>
            <a:fillRect/>
          </a:stretch>
        </p:blipFill>
        <p:spPr>
          <a:xfrm>
            <a:off x="8179745" y="2643400"/>
            <a:ext cx="1109925" cy="1260051"/>
          </a:xfrm>
          <a:prstGeom prst="rect">
            <a:avLst/>
          </a:prstGeom>
          <a:noFill/>
          <a:ln>
            <a:noFill/>
          </a:ln>
        </p:spPr>
      </p:pic>
      <p:pic>
        <p:nvPicPr>
          <p:cNvPr id="153" name="Google Shape;153;p33"/>
          <p:cNvPicPr preferRelativeResize="0"/>
          <p:nvPr/>
        </p:nvPicPr>
        <p:blipFill>
          <a:blip r:embed="rId7">
            <a:alphaModFix/>
          </a:blip>
          <a:stretch>
            <a:fillRect/>
          </a:stretch>
        </p:blipFill>
        <p:spPr>
          <a:xfrm>
            <a:off x="2420453" y="4199467"/>
            <a:ext cx="946958" cy="988562"/>
          </a:xfrm>
          <a:prstGeom prst="rect">
            <a:avLst/>
          </a:prstGeom>
          <a:noFill/>
          <a:ln>
            <a:noFill/>
          </a:ln>
        </p:spPr>
      </p:pic>
      <p:pic>
        <p:nvPicPr>
          <p:cNvPr id="154" name="Google Shape;154;p33"/>
          <p:cNvPicPr preferRelativeResize="0"/>
          <p:nvPr/>
        </p:nvPicPr>
        <p:blipFill>
          <a:blip r:embed="rId8">
            <a:alphaModFix/>
          </a:blip>
          <a:stretch>
            <a:fillRect/>
          </a:stretch>
        </p:blipFill>
        <p:spPr>
          <a:xfrm rot="-10655035">
            <a:off x="7269330" y="-871006"/>
            <a:ext cx="2500839" cy="2471897"/>
          </a:xfrm>
          <a:prstGeom prst="rect">
            <a:avLst/>
          </a:prstGeom>
          <a:noFill/>
          <a:ln>
            <a:noFill/>
          </a:ln>
        </p:spPr>
      </p:pic>
      <p:pic>
        <p:nvPicPr>
          <p:cNvPr id="155" name="Google Shape;155;p33"/>
          <p:cNvPicPr preferRelativeResize="0"/>
          <p:nvPr/>
        </p:nvPicPr>
        <p:blipFill>
          <a:blip r:embed="rId9">
            <a:alphaModFix/>
          </a:blip>
          <a:stretch>
            <a:fillRect/>
          </a:stretch>
        </p:blipFill>
        <p:spPr>
          <a:xfrm>
            <a:off x="7014421" y="-160908"/>
            <a:ext cx="1165324" cy="1051699"/>
          </a:xfrm>
          <a:prstGeom prst="rect">
            <a:avLst/>
          </a:prstGeom>
          <a:noFill/>
          <a:ln>
            <a:noFill/>
          </a:ln>
        </p:spPr>
      </p:pic>
      <p:pic>
        <p:nvPicPr>
          <p:cNvPr id="156" name="Google Shape;156;p33"/>
          <p:cNvPicPr preferRelativeResize="0"/>
          <p:nvPr/>
        </p:nvPicPr>
        <p:blipFill>
          <a:blip r:embed="rId10">
            <a:alphaModFix/>
          </a:blip>
          <a:stretch>
            <a:fillRect/>
          </a:stretch>
        </p:blipFill>
        <p:spPr>
          <a:xfrm rot="2221433">
            <a:off x="-145200" y="2033027"/>
            <a:ext cx="1649503" cy="3463424"/>
          </a:xfrm>
          <a:prstGeom prst="rect">
            <a:avLst/>
          </a:prstGeom>
          <a:noFill/>
          <a:ln>
            <a:noFill/>
          </a:ln>
        </p:spPr>
      </p:pic>
      <p:pic>
        <p:nvPicPr>
          <p:cNvPr id="157" name="Google Shape;157;p33"/>
          <p:cNvPicPr preferRelativeResize="0"/>
          <p:nvPr/>
        </p:nvPicPr>
        <p:blipFill>
          <a:blip r:embed="rId11">
            <a:alphaModFix/>
          </a:blip>
          <a:stretch>
            <a:fillRect/>
          </a:stretch>
        </p:blipFill>
        <p:spPr>
          <a:xfrm>
            <a:off x="1183023" y="3954975"/>
            <a:ext cx="1374378" cy="1260050"/>
          </a:xfrm>
          <a:prstGeom prst="rect">
            <a:avLst/>
          </a:prstGeom>
          <a:noFill/>
          <a:ln>
            <a:noFill/>
          </a:ln>
        </p:spPr>
      </p:pic>
      <p:pic>
        <p:nvPicPr>
          <p:cNvPr id="158" name="Google Shape;158;p33"/>
          <p:cNvPicPr preferRelativeResize="0"/>
          <p:nvPr/>
        </p:nvPicPr>
        <p:blipFill>
          <a:blip r:embed="rId12">
            <a:alphaModFix/>
          </a:blip>
          <a:stretch>
            <a:fillRect/>
          </a:stretch>
        </p:blipFill>
        <p:spPr>
          <a:xfrm>
            <a:off x="-171323" y="1635816"/>
            <a:ext cx="1109925" cy="1323560"/>
          </a:xfrm>
          <a:prstGeom prst="rect">
            <a:avLst/>
          </a:prstGeom>
          <a:noFill/>
          <a:ln>
            <a:noFill/>
          </a:ln>
        </p:spPr>
      </p:pic>
      <p:sp>
        <p:nvSpPr>
          <p:cNvPr id="9" name="文本框 8">
            <a:extLst>
              <a:ext uri="{FF2B5EF4-FFF2-40B4-BE49-F238E27FC236}">
                <a16:creationId xmlns:a16="http://schemas.microsoft.com/office/drawing/2014/main" id="{9C2E02F4-ACC5-FD1E-B19B-0D5599B09063}"/>
              </a:ext>
            </a:extLst>
          </p:cNvPr>
          <p:cNvSpPr txBox="1"/>
          <p:nvPr/>
        </p:nvSpPr>
        <p:spPr>
          <a:xfrm>
            <a:off x="2114073" y="2398155"/>
            <a:ext cx="5266266" cy="1669496"/>
          </a:xfrm>
          <a:prstGeom prst="rect">
            <a:avLst/>
          </a:prstGeom>
          <a:noFill/>
        </p:spPr>
        <p:txBody>
          <a:bodyPr wrap="square">
            <a:spAutoFit/>
          </a:bodyPr>
          <a:lstStyle/>
          <a:p>
            <a:pPr algn="ctr">
              <a:lnSpc>
                <a:spcPct val="150000"/>
              </a:lnSpc>
            </a:pPr>
            <a:r>
              <a:rPr lang="de-CH" altLang="zh-CN" dirty="0">
                <a:latin typeface="Times New Roman" panose="02020603050405020304" pitchFamily="18" charset="0"/>
                <a:cs typeface="Times New Roman" panose="02020603050405020304" pitchFamily="18" charset="0"/>
              </a:rPr>
              <a:t>Supervisor:</a:t>
            </a:r>
          </a:p>
          <a:p>
            <a:pPr algn="ctr">
              <a:lnSpc>
                <a:spcPct val="150000"/>
              </a:lnSpc>
            </a:pPr>
            <a:r>
              <a:rPr lang="de-CH" altLang="zh-CN" dirty="0">
                <a:latin typeface="Times New Roman" panose="02020603050405020304" pitchFamily="18" charset="0"/>
                <a:cs typeface="Times New Roman" panose="02020603050405020304" pitchFamily="18" charset="0"/>
              </a:rPr>
              <a:t>Dr. Thomas Canhao XU</a:t>
            </a:r>
          </a:p>
          <a:p>
            <a:pPr algn="ctr">
              <a:lnSpc>
                <a:spcPct val="150000"/>
              </a:lnSpc>
            </a:pPr>
            <a:r>
              <a:rPr lang="de-CH" altLang="zh-CN" dirty="0">
                <a:latin typeface="Times New Roman" panose="02020603050405020304" pitchFamily="18" charset="0"/>
                <a:cs typeface="Times New Roman" panose="02020603050405020304" pitchFamily="18" charset="0"/>
              </a:rPr>
              <a:t>Dr. John Changjiang ZHANG</a:t>
            </a:r>
          </a:p>
          <a:p>
            <a:pPr algn="ctr">
              <a:lnSpc>
                <a:spcPct val="150000"/>
              </a:lnSpc>
            </a:pPr>
            <a:r>
              <a:rPr lang="de-CH" altLang="zh-CN" dirty="0">
                <a:latin typeface="Times New Roman" panose="02020603050405020304" pitchFamily="18" charset="0"/>
                <a:cs typeface="Times New Roman" panose="02020603050405020304" pitchFamily="18" charset="0"/>
              </a:rPr>
              <a:t>Students:</a:t>
            </a:r>
          </a:p>
          <a:p>
            <a:pPr algn="ctr">
              <a:lnSpc>
                <a:spcPct val="150000"/>
              </a:lnSpc>
            </a:pPr>
            <a:r>
              <a:rPr lang="de-CH" altLang="zh-CN" dirty="0">
                <a:latin typeface="Times New Roman" panose="02020603050405020304" pitchFamily="18" charset="0"/>
                <a:cs typeface="Times New Roman" panose="02020603050405020304" pitchFamily="18" charset="0"/>
              </a:rPr>
              <a:t>Frank Xinyan XIE, Connor He XU</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451A284A-75C8-2A0A-D4C8-DDD269ACB984}"/>
              </a:ext>
            </a:extLst>
          </p:cNvPr>
          <p:cNvSpPr txBox="1"/>
          <p:nvPr/>
        </p:nvSpPr>
        <p:spPr>
          <a:xfrm>
            <a:off x="1823776" y="1042892"/>
            <a:ext cx="5846859" cy="1141146"/>
          </a:xfrm>
          <a:prstGeom prst="rect">
            <a:avLst/>
          </a:prstGeom>
          <a:noFill/>
        </p:spPr>
        <p:txBody>
          <a:bodyPr wrap="square">
            <a:spAutoFit/>
          </a:bodyPr>
          <a:lstStyle/>
          <a:p>
            <a:pPr marL="12700" marR="29845" algn="ctr">
              <a:lnSpc>
                <a:spcPct val="150000"/>
              </a:lnSpc>
              <a:spcAft>
                <a:spcPts val="0"/>
              </a:spcAft>
            </a:pPr>
            <a:r>
              <a:rPr lang="en-US" altLang="zh-CN" sz="2400" b="1" u="sng" kern="100" dirty="0">
                <a:effectLst/>
                <a:latin typeface="Times New Roman" panose="02020603050405020304" pitchFamily="18" charset="0"/>
                <a:ea typeface="Times New Roman" panose="02020603050405020304" pitchFamily="18" charset="0"/>
                <a:cs typeface="Arial" panose="020B0604020202020204" pitchFamily="34" charset="0"/>
              </a:rPr>
              <a:t>What to Eat Today?</a:t>
            </a:r>
          </a:p>
          <a:p>
            <a:pPr marL="12700" marR="29845" algn="ctr">
              <a:lnSpc>
                <a:spcPct val="150000"/>
              </a:lnSpc>
              <a:spcAft>
                <a:spcPts val="0"/>
              </a:spcAft>
            </a:pPr>
            <a:r>
              <a:rPr lang="en-US" altLang="zh-CN" sz="2400" b="1" u="sng" kern="100" dirty="0">
                <a:effectLst/>
                <a:latin typeface="Times New Roman" panose="02020603050405020304" pitchFamily="18" charset="0"/>
                <a:ea typeface="Times New Roman" panose="02020603050405020304" pitchFamily="18" charset="0"/>
                <a:cs typeface="Arial" panose="020B0604020202020204" pitchFamily="34" charset="0"/>
              </a:rPr>
              <a:t> Healthy Diet Recommendation System</a:t>
            </a:r>
            <a:endParaRPr lang="zh-CN" altLang="zh-CN" u="sng" kern="100" dirty="0">
              <a:effectLst/>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ctrTitle"/>
          </p:nvPr>
        </p:nvSpPr>
        <p:spPr>
          <a:xfrm>
            <a:off x="1901650" y="1857857"/>
            <a:ext cx="5704326" cy="509601"/>
          </a:xfrm>
          <a:prstGeom prst="rect">
            <a:avLst/>
          </a:prstGeom>
        </p:spPr>
        <p:txBody>
          <a:bodyPr spcFirstLastPara="1" wrap="square" lIns="91425" tIns="91425" rIns="91425" bIns="91425" anchor="ctr" anchorCtr="0">
            <a:noAutofit/>
          </a:bodyPr>
          <a:lstStyle/>
          <a:p>
            <a:pPr lvl="0"/>
            <a:r>
              <a:rPr lang="en-US" altLang="zh-CN" b="1" dirty="0"/>
              <a:t>Nutritional Background Information</a:t>
            </a:r>
            <a:endParaRPr lang="zh-CN" altLang="zh-CN" b="1" dirty="0"/>
          </a:p>
        </p:txBody>
      </p:sp>
      <p:sp>
        <p:nvSpPr>
          <p:cNvPr id="210" name="Google Shape;210;p3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03</a:t>
            </a:r>
            <a:endParaRPr dirty="0"/>
          </a:p>
        </p:txBody>
      </p:sp>
      <p:pic>
        <p:nvPicPr>
          <p:cNvPr id="211" name="Google Shape;211;p36"/>
          <p:cNvPicPr preferRelativeResize="0"/>
          <p:nvPr/>
        </p:nvPicPr>
        <p:blipFill>
          <a:blip r:embed="rId3">
            <a:alphaModFix/>
          </a:blip>
          <a:stretch>
            <a:fillRect/>
          </a:stretch>
        </p:blipFill>
        <p:spPr>
          <a:xfrm>
            <a:off x="5822399" y="3709754"/>
            <a:ext cx="1670011" cy="1768350"/>
          </a:xfrm>
          <a:prstGeom prst="rect">
            <a:avLst/>
          </a:prstGeom>
          <a:noFill/>
          <a:ln>
            <a:noFill/>
          </a:ln>
        </p:spPr>
      </p:pic>
      <p:pic>
        <p:nvPicPr>
          <p:cNvPr id="212" name="Google Shape;212;p36"/>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213" name="Google Shape;213;p36"/>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214" name="Google Shape;214;p36"/>
          <p:cNvPicPr preferRelativeResize="0"/>
          <p:nvPr/>
        </p:nvPicPr>
        <p:blipFill>
          <a:blip r:embed="rId6">
            <a:alphaModFix/>
          </a:blip>
          <a:stretch>
            <a:fillRect/>
          </a:stretch>
        </p:blipFill>
        <p:spPr>
          <a:xfrm>
            <a:off x="-503175" y="3768265"/>
            <a:ext cx="1582008" cy="1690668"/>
          </a:xfrm>
          <a:prstGeom prst="rect">
            <a:avLst/>
          </a:prstGeom>
          <a:noFill/>
          <a:ln>
            <a:noFill/>
          </a:ln>
        </p:spPr>
      </p:pic>
      <p:pic>
        <p:nvPicPr>
          <p:cNvPr id="215" name="Google Shape;215;p36"/>
          <p:cNvPicPr preferRelativeResize="0"/>
          <p:nvPr/>
        </p:nvPicPr>
        <p:blipFill>
          <a:blip r:embed="rId7">
            <a:alphaModFix/>
          </a:blip>
          <a:stretch>
            <a:fillRect/>
          </a:stretch>
        </p:blipFill>
        <p:spPr>
          <a:xfrm>
            <a:off x="847773" y="3709750"/>
            <a:ext cx="1299312" cy="2003005"/>
          </a:xfrm>
          <a:prstGeom prst="rect">
            <a:avLst/>
          </a:prstGeom>
          <a:noFill/>
          <a:ln>
            <a:noFill/>
          </a:ln>
        </p:spPr>
      </p:pic>
      <p:pic>
        <p:nvPicPr>
          <p:cNvPr id="216" name="Google Shape;216;p36"/>
          <p:cNvPicPr preferRelativeResize="0"/>
          <p:nvPr/>
        </p:nvPicPr>
        <p:blipFill>
          <a:blip r:embed="rId8">
            <a:alphaModFix/>
          </a:blip>
          <a:stretch>
            <a:fillRect/>
          </a:stretch>
        </p:blipFill>
        <p:spPr>
          <a:xfrm>
            <a:off x="4753813" y="3662024"/>
            <a:ext cx="1162152" cy="1863781"/>
          </a:xfrm>
          <a:prstGeom prst="rect">
            <a:avLst/>
          </a:prstGeom>
          <a:noFill/>
          <a:ln>
            <a:noFill/>
          </a:ln>
        </p:spPr>
      </p:pic>
      <p:pic>
        <p:nvPicPr>
          <p:cNvPr id="217" name="Google Shape;217;p36"/>
          <p:cNvPicPr preferRelativeResize="0"/>
          <p:nvPr/>
        </p:nvPicPr>
        <p:blipFill>
          <a:blip r:embed="rId9">
            <a:alphaModFix/>
          </a:blip>
          <a:stretch>
            <a:fillRect/>
          </a:stretch>
        </p:blipFill>
        <p:spPr>
          <a:xfrm>
            <a:off x="7064484" y="3166276"/>
            <a:ext cx="2225666" cy="2625849"/>
          </a:xfrm>
          <a:prstGeom prst="rect">
            <a:avLst/>
          </a:prstGeom>
          <a:noFill/>
          <a:ln>
            <a:noFill/>
          </a:ln>
        </p:spPr>
      </p:pic>
    </p:spTree>
    <p:extLst>
      <p:ext uri="{BB962C8B-B14F-4D97-AF65-F5344CB8AC3E}">
        <p14:creationId xmlns:p14="http://schemas.microsoft.com/office/powerpoint/2010/main" val="2898367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4"/>
          <p:cNvSpPr/>
          <p:nvPr/>
        </p:nvSpPr>
        <p:spPr>
          <a:xfrm>
            <a:off x="1268175" y="1183344"/>
            <a:ext cx="7722144" cy="3529981"/>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txBox="1">
            <a:spLocks noGrp="1"/>
          </p:cNvSpPr>
          <p:nvPr>
            <p:ph type="ctrTitle"/>
          </p:nvPr>
        </p:nvSpPr>
        <p:spPr>
          <a:xfrm>
            <a:off x="416698" y="35573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dirty="0"/>
              <a:t>BMR (Basal Metabolic Rate)</a:t>
            </a:r>
          </a:p>
        </p:txBody>
      </p:sp>
      <p:sp>
        <p:nvSpPr>
          <p:cNvPr id="739" name="Google Shape;739;p44"/>
          <p:cNvSpPr/>
          <p:nvPr/>
        </p:nvSpPr>
        <p:spPr>
          <a:xfrm>
            <a:off x="-14553" y="3392400"/>
            <a:ext cx="1751100" cy="1751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0" name="Google Shape;740;p44"/>
          <p:cNvPicPr preferRelativeResize="0"/>
          <p:nvPr/>
        </p:nvPicPr>
        <p:blipFill>
          <a:blip r:embed="rId3">
            <a:alphaModFix/>
          </a:blip>
          <a:stretch>
            <a:fillRect/>
          </a:stretch>
        </p:blipFill>
        <p:spPr>
          <a:xfrm rot="1109512">
            <a:off x="145129" y="1896516"/>
            <a:ext cx="1233514" cy="2589975"/>
          </a:xfrm>
          <a:prstGeom prst="rect">
            <a:avLst/>
          </a:prstGeom>
          <a:noFill/>
          <a:ln>
            <a:noFill/>
          </a:ln>
        </p:spPr>
      </p:pic>
      <p:pic>
        <p:nvPicPr>
          <p:cNvPr id="741" name="Google Shape;741;p44"/>
          <p:cNvPicPr preferRelativeResize="0"/>
          <p:nvPr/>
        </p:nvPicPr>
        <p:blipFill>
          <a:blip r:embed="rId4">
            <a:alphaModFix/>
          </a:blip>
          <a:stretch>
            <a:fillRect/>
          </a:stretch>
        </p:blipFill>
        <p:spPr>
          <a:xfrm rot="-776695">
            <a:off x="15623" y="3764641"/>
            <a:ext cx="1492526" cy="866965"/>
          </a:xfrm>
          <a:prstGeom prst="rect">
            <a:avLst/>
          </a:prstGeom>
          <a:noFill/>
          <a:ln>
            <a:noFill/>
          </a:ln>
        </p:spPr>
      </p:pic>
      <p:pic>
        <p:nvPicPr>
          <p:cNvPr id="742" name="Google Shape;742;p44"/>
          <p:cNvPicPr preferRelativeResize="0"/>
          <p:nvPr/>
        </p:nvPicPr>
        <p:blipFill>
          <a:blip r:embed="rId5">
            <a:alphaModFix/>
          </a:blip>
          <a:stretch>
            <a:fillRect/>
          </a:stretch>
        </p:blipFill>
        <p:spPr>
          <a:xfrm rot="-2699985">
            <a:off x="694425" y="4379200"/>
            <a:ext cx="778525" cy="643052"/>
          </a:xfrm>
          <a:prstGeom prst="rect">
            <a:avLst/>
          </a:prstGeom>
          <a:noFill/>
          <a:ln>
            <a:noFill/>
          </a:ln>
        </p:spPr>
      </p:pic>
      <p:cxnSp>
        <p:nvCxnSpPr>
          <p:cNvPr id="743" name="Google Shape;743;p44"/>
          <p:cNvCxnSpPr/>
          <p:nvPr/>
        </p:nvCxnSpPr>
        <p:spPr>
          <a:xfrm>
            <a:off x="4470580" y="695425"/>
            <a:ext cx="4678200" cy="0"/>
          </a:xfrm>
          <a:prstGeom prst="straightConnector1">
            <a:avLst/>
          </a:prstGeom>
          <a:noFill/>
          <a:ln w="76200" cap="flat" cmpd="sng">
            <a:solidFill>
              <a:schemeClr val="accent1"/>
            </a:solidFill>
            <a:prstDash val="solid"/>
            <a:round/>
            <a:headEnd type="none" w="med" len="med"/>
            <a:tailEnd type="none" w="med" len="med"/>
          </a:ln>
        </p:spPr>
      </p:cxnSp>
      <p:sp>
        <p:nvSpPr>
          <p:cNvPr id="5" name="文本框 4">
            <a:extLst>
              <a:ext uri="{FF2B5EF4-FFF2-40B4-BE49-F238E27FC236}">
                <a16:creationId xmlns:a16="http://schemas.microsoft.com/office/drawing/2014/main" id="{4836F13A-01C2-15B2-49C3-458C80A1B600}"/>
              </a:ext>
            </a:extLst>
          </p:cNvPr>
          <p:cNvSpPr txBox="1"/>
          <p:nvPr/>
        </p:nvSpPr>
        <p:spPr>
          <a:xfrm>
            <a:off x="2250770" y="1398429"/>
            <a:ext cx="5756953" cy="830997"/>
          </a:xfrm>
          <a:prstGeom prst="rect">
            <a:avLst/>
          </a:prstGeom>
          <a:noFill/>
        </p:spPr>
        <p:txBody>
          <a:bodyPr wrap="square">
            <a:spAutoFit/>
          </a:bodyPr>
          <a:lstStyle/>
          <a:p>
            <a:pPr algn="ctr"/>
            <a:r>
              <a:rPr lang="en-US" altLang="zh-CN" sz="16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Notion:</a:t>
            </a:r>
          </a:p>
          <a:p>
            <a:pPr algn="ctr"/>
            <a:r>
              <a:rPr lang="en-US" altLang="zh-CN" sz="16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Basal metabolic rate (BMR) is the rate of energy expenditure per unit time by endothermic animals at rest, the unit as kJ/(m^2·h)</a:t>
            </a:r>
            <a:endParaRPr lang="zh-CN" altLang="en-US" sz="16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1A883860-DFDB-1E26-062A-60EB65CF4F79}"/>
              </a:ext>
            </a:extLst>
          </p:cNvPr>
          <p:cNvSpPr txBox="1"/>
          <p:nvPr/>
        </p:nvSpPr>
        <p:spPr>
          <a:xfrm>
            <a:off x="2143038" y="2838660"/>
            <a:ext cx="5972415" cy="1077218"/>
          </a:xfrm>
          <a:prstGeom prst="rect">
            <a:avLst/>
          </a:prstGeom>
          <a:noFill/>
        </p:spPr>
        <p:txBody>
          <a:bodyPr wrap="square">
            <a:spAutoFit/>
          </a:bodyPr>
          <a:lstStyle/>
          <a:p>
            <a:pPr algn="ctr"/>
            <a:r>
              <a:rPr lang="en-US" altLang="zh-CN" sz="16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humans, BMR is directly proportional to a person's lean body mass. In other words, the more lean body mass a person has, the higher their BMR; but BMR is also affected by acute illnesses and increases with conditions like burns, fractures, infections, fevers, etc.</a:t>
            </a:r>
            <a:endParaRPr lang="zh-CN" altLang="en-US" sz="16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26" name="Picture 2" descr="How To Calculate Your BMR Quickly &amp; Accurately">
            <a:extLst>
              <a:ext uri="{FF2B5EF4-FFF2-40B4-BE49-F238E27FC236}">
                <a16:creationId xmlns:a16="http://schemas.microsoft.com/office/drawing/2014/main" id="{55416B47-4B8C-2352-12BC-A9D47D145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0460" y="962031"/>
            <a:ext cx="5851823" cy="390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5538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p:nvPr/>
        </p:nvSpPr>
        <p:spPr>
          <a:xfrm>
            <a:off x="6440522" y="1322688"/>
            <a:ext cx="1804800" cy="2019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p:nvPr/>
        </p:nvSpPr>
        <p:spPr>
          <a:xfrm>
            <a:off x="4549405" y="906113"/>
            <a:ext cx="1804800" cy="2019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0"/>
          <p:cNvSpPr/>
          <p:nvPr/>
        </p:nvSpPr>
        <p:spPr>
          <a:xfrm>
            <a:off x="2677452" y="1322688"/>
            <a:ext cx="1804800" cy="2019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764580" y="970203"/>
            <a:ext cx="1804800" cy="2019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dirty="0"/>
              <a:t>Mifflin St Jeor Equation</a:t>
            </a:r>
          </a:p>
        </p:txBody>
      </p:sp>
      <p:cxnSp>
        <p:nvCxnSpPr>
          <p:cNvPr id="281" name="Google Shape;281;p40"/>
          <p:cNvCxnSpPr/>
          <p:nvPr/>
        </p:nvCxnSpPr>
        <p:spPr>
          <a:xfrm>
            <a:off x="4188850" y="695425"/>
            <a:ext cx="4966200" cy="0"/>
          </a:xfrm>
          <a:prstGeom prst="straightConnector1">
            <a:avLst/>
          </a:prstGeom>
          <a:noFill/>
          <a:ln w="76200" cap="flat" cmpd="sng">
            <a:solidFill>
              <a:schemeClr val="accent1"/>
            </a:solidFill>
            <a:prstDash val="solid"/>
            <a:round/>
            <a:headEnd type="none" w="med" len="med"/>
            <a:tailEnd type="none" w="med" len="med"/>
          </a:ln>
        </p:spPr>
      </p:cxnSp>
      <p:pic>
        <p:nvPicPr>
          <p:cNvPr id="282" name="Google Shape;282;p40"/>
          <p:cNvPicPr preferRelativeResize="0"/>
          <p:nvPr/>
        </p:nvPicPr>
        <p:blipFill>
          <a:blip r:embed="rId3">
            <a:alphaModFix/>
          </a:blip>
          <a:stretch>
            <a:fillRect/>
          </a:stretch>
        </p:blipFill>
        <p:spPr>
          <a:xfrm>
            <a:off x="7041586" y="861933"/>
            <a:ext cx="845026" cy="762649"/>
          </a:xfrm>
          <a:prstGeom prst="rect">
            <a:avLst/>
          </a:prstGeom>
          <a:noFill/>
          <a:ln>
            <a:noFill/>
          </a:ln>
        </p:spPr>
      </p:pic>
      <p:pic>
        <p:nvPicPr>
          <p:cNvPr id="283" name="Google Shape;283;p40"/>
          <p:cNvPicPr preferRelativeResize="0"/>
          <p:nvPr/>
        </p:nvPicPr>
        <p:blipFill>
          <a:blip r:embed="rId4">
            <a:alphaModFix/>
          </a:blip>
          <a:stretch>
            <a:fillRect/>
          </a:stretch>
        </p:blipFill>
        <p:spPr>
          <a:xfrm>
            <a:off x="1346951" y="2661260"/>
            <a:ext cx="671806" cy="762649"/>
          </a:xfrm>
          <a:prstGeom prst="rect">
            <a:avLst/>
          </a:prstGeom>
          <a:noFill/>
          <a:ln>
            <a:noFill/>
          </a:ln>
        </p:spPr>
      </p:pic>
      <p:pic>
        <p:nvPicPr>
          <p:cNvPr id="284" name="Google Shape;284;p40"/>
          <p:cNvPicPr preferRelativeResize="0"/>
          <p:nvPr/>
        </p:nvPicPr>
        <p:blipFill>
          <a:blip r:embed="rId5">
            <a:alphaModFix/>
          </a:blip>
          <a:stretch>
            <a:fillRect/>
          </a:stretch>
        </p:blipFill>
        <p:spPr>
          <a:xfrm>
            <a:off x="5147313" y="2691713"/>
            <a:ext cx="781675" cy="762650"/>
          </a:xfrm>
          <a:prstGeom prst="rect">
            <a:avLst/>
          </a:prstGeom>
          <a:noFill/>
          <a:ln>
            <a:noFill/>
          </a:ln>
        </p:spPr>
      </p:pic>
      <p:pic>
        <p:nvPicPr>
          <p:cNvPr id="285" name="Google Shape;285;p40"/>
          <p:cNvPicPr preferRelativeResize="0"/>
          <p:nvPr/>
        </p:nvPicPr>
        <p:blipFill>
          <a:blip r:embed="rId6">
            <a:alphaModFix/>
          </a:blip>
          <a:stretch>
            <a:fillRect/>
          </a:stretch>
        </p:blipFill>
        <p:spPr>
          <a:xfrm rot="139">
            <a:off x="3236904" y="857040"/>
            <a:ext cx="751352" cy="762620"/>
          </a:xfrm>
          <a:prstGeom prst="rect">
            <a:avLst/>
          </a:prstGeom>
          <a:noFill/>
          <a:ln>
            <a:noFill/>
          </a:ln>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8C12503-7DBD-1504-7698-E629FCB30AE9}"/>
                  </a:ext>
                </a:extLst>
              </p:cNvPr>
              <p:cNvSpPr txBox="1"/>
              <p:nvPr/>
            </p:nvSpPr>
            <p:spPr>
              <a:xfrm>
                <a:off x="1730425" y="3441030"/>
                <a:ext cx="5503654" cy="750526"/>
              </a:xfrm>
              <a:prstGeom prst="rect">
                <a:avLst/>
              </a:prstGeom>
              <a:noFill/>
            </p:spPr>
            <p:txBody>
              <a:bodyPr wrap="square">
                <a:spAutoFit/>
              </a:bodyPr>
              <a:lstStyle/>
              <a:p>
                <a:r>
                  <a:rPr lang="en-US" altLang="zh-CN"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BMR</a:t>
                </a:r>
                <a:r>
                  <a:rPr lang="en-US" altLang="zh-CN" sz="2400" dirty="0">
                    <a:solidFill>
                      <a:schemeClr val="accent1">
                        <a:lumMod val="50000"/>
                      </a:schemeClr>
                    </a:solidFill>
                    <a:effectLst>
                      <a:outerShdw blurRad="38100" dist="38100" dir="2700000" algn="tl">
                        <a:srgbClr val="000000">
                          <a:alpha val="43137"/>
                        </a:srgbClr>
                      </a:outerShdw>
                    </a:effectLst>
                    <a:ea typeface="宋体" panose="02010600030101010101" pitchFamily="2" charset="-122"/>
                    <a:cs typeface="Times New Roman" panose="02020603050405020304" pitchFamily="18" charset="0"/>
                  </a:rPr>
                  <a:t> </a:t>
                </a:r>
                <a14:m>
                  <m:oMath xmlns:m="http://schemas.openxmlformats.org/officeDocument/2006/math">
                    <m:r>
                      <a:rPr lang="en-US" altLang="zh-CN" sz="2400" i="1" smtClean="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10.0</m:t>
                            </m:r>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𝑚</m:t>
                            </m:r>
                          </m:num>
                          <m:den>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sz="240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kg</m:t>
                            </m:r>
                          </m:den>
                        </m:f>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6.25</m:t>
                            </m:r>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h</m:t>
                            </m:r>
                          </m:num>
                          <m:den>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sz="240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cm</m:t>
                            </m:r>
                          </m:den>
                        </m:f>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4.92</m:t>
                            </m:r>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𝑎</m:t>
                            </m:r>
                          </m:num>
                          <m:den>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1</m:t>
                            </m:r>
                            <m:r>
                              <m:rPr>
                                <m:nor/>
                              </m:rPr>
                              <a:rPr lang="en-US" altLang="zh-CN" sz="240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m:t> </m:t>
                            </m:r>
                            <m:r>
                              <m:rPr>
                                <m:nor/>
                              </m:rPr>
                              <a:rPr lang="en-US" altLang="zh-CN" sz="240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m:t>year</m:t>
                            </m:r>
                            <m:r>
                              <m:rPr>
                                <m:nor/>
                              </m:rPr>
                              <a:rPr lang="en-US" altLang="zh-CN" sz="240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m:t> </m:t>
                            </m:r>
                          </m:den>
                        </m:f>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𝑠</m:t>
                        </m:r>
                      </m:e>
                    </m:d>
                    <m:f>
                      <m:fPr>
                        <m:ctrlPr>
                          <a:rPr lang="zh-CN"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kcal</m:t>
                        </m:r>
                      </m:num>
                      <m:den>
                        <m:r>
                          <m:rPr>
                            <m:sty m:val="p"/>
                          </m:rPr>
                          <a:rPr lang="en-US" altLang="zh-CN" sz="240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day</m:t>
                        </m:r>
                      </m:den>
                    </m:f>
                    <m:r>
                      <a:rPr lang="en-US" altLang="zh-CN"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cs typeface="Times New Roman" panose="02020603050405020304" pitchFamily="18" charset="0"/>
                      </a:rPr>
                      <m:t> </m:t>
                    </m:r>
                  </m:oMath>
                </a14:m>
                <a:endParaRPr lang="zh-CN" altLang="en-US" sz="1800" dirty="0">
                  <a:solidFill>
                    <a:schemeClr val="accent1">
                      <a:lumMod val="50000"/>
                    </a:schemeClr>
                  </a:solidFill>
                  <a:effectLst>
                    <a:outerShdw blurRad="38100" dist="38100" dir="2700000" algn="tl">
                      <a:srgbClr val="000000">
                        <a:alpha val="43137"/>
                      </a:srgbClr>
                    </a:outerShdw>
                  </a:effectLst>
                </a:endParaRPr>
              </a:p>
            </p:txBody>
          </p:sp>
        </mc:Choice>
        <mc:Fallback xmlns="">
          <p:sp>
            <p:nvSpPr>
              <p:cNvPr id="19" name="文本框 18">
                <a:extLst>
                  <a:ext uri="{FF2B5EF4-FFF2-40B4-BE49-F238E27FC236}">
                    <a16:creationId xmlns:a16="http://schemas.microsoft.com/office/drawing/2014/main" id="{28C12503-7DBD-1504-7698-E629FCB30AE9}"/>
                  </a:ext>
                </a:extLst>
              </p:cNvPr>
              <p:cNvSpPr txBox="1">
                <a:spLocks noRot="1" noChangeAspect="1" noMove="1" noResize="1" noEditPoints="1" noAdjustHandles="1" noChangeArrowheads="1" noChangeShapeType="1" noTextEdit="1"/>
              </p:cNvSpPr>
              <p:nvPr/>
            </p:nvSpPr>
            <p:spPr>
              <a:xfrm>
                <a:off x="1730425" y="3441030"/>
                <a:ext cx="5503654" cy="750526"/>
              </a:xfrm>
              <a:prstGeom prst="rect">
                <a:avLst/>
              </a:prstGeom>
              <a:blipFill>
                <a:blip r:embed="rId7"/>
                <a:stretch>
                  <a:fillRect l="-1883" b="-3226"/>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3D7AFE61-5DF5-76F8-127A-8159A6798BAF}"/>
              </a:ext>
            </a:extLst>
          </p:cNvPr>
          <p:cNvSpPr txBox="1"/>
          <p:nvPr/>
        </p:nvSpPr>
        <p:spPr>
          <a:xfrm>
            <a:off x="1102106" y="1596224"/>
            <a:ext cx="1161496" cy="584775"/>
          </a:xfrm>
          <a:prstGeom prst="rect">
            <a:avLst/>
          </a:prstGeom>
          <a:noFill/>
        </p:spPr>
        <p:txBody>
          <a:bodyPr wrap="square" rtlCol="0">
            <a:spAutoFit/>
          </a:bodyPr>
          <a:lstStyle/>
          <a:p>
            <a:pPr algn="ctr"/>
            <a:r>
              <a:rPr lang="en-US" altLang="zh-CN" sz="1600" dirty="0">
                <a:solidFill>
                  <a:schemeClr val="accent1">
                    <a:lumMod val="50000"/>
                  </a:schemeClr>
                </a:solidFill>
                <a:latin typeface="Times New Roman" panose="02020603050405020304" pitchFamily="18" charset="0"/>
                <a:cs typeface="Times New Roman" panose="02020603050405020304" pitchFamily="18" charset="0"/>
              </a:rPr>
              <a:t>m instead of mass (kg)</a:t>
            </a:r>
            <a:endParaRPr lang="zh-CN" altLang="en-US"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3582B1CF-6026-288E-2C8B-DF706FE663B6}"/>
              </a:ext>
            </a:extLst>
          </p:cNvPr>
          <p:cNvSpPr txBox="1"/>
          <p:nvPr/>
        </p:nvSpPr>
        <p:spPr>
          <a:xfrm>
            <a:off x="3010036" y="2076485"/>
            <a:ext cx="1449121" cy="584775"/>
          </a:xfrm>
          <a:prstGeom prst="rect">
            <a:avLst/>
          </a:prstGeom>
          <a:noFill/>
        </p:spPr>
        <p:txBody>
          <a:bodyPr wrap="square">
            <a:spAutoFit/>
          </a:bodyPr>
          <a:lstStyle/>
          <a:p>
            <a:r>
              <a:rPr lang="en-US" altLang="zh-CN" sz="1600" dirty="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h </a:t>
            </a:r>
            <a:r>
              <a:rPr lang="en-US" altLang="zh-CN" sz="1600" dirty="0">
                <a:solidFill>
                  <a:schemeClr val="accent1">
                    <a:lumMod val="50000"/>
                  </a:schemeClr>
                </a:solidFill>
                <a:latin typeface="Times New Roman" panose="02020603050405020304" pitchFamily="18" charset="0"/>
                <a:cs typeface="Times New Roman" panose="02020603050405020304" pitchFamily="18" charset="0"/>
              </a:rPr>
              <a:t>instead of</a:t>
            </a:r>
            <a:r>
              <a:rPr lang="en-US" altLang="zh-CN" sz="1600" dirty="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 height (cm)</a:t>
            </a:r>
            <a:endParaRPr lang="zh-CN" altLang="en-US" sz="1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DA44658-3C5F-CF35-9B95-FDB92C514A9A}"/>
              </a:ext>
            </a:extLst>
          </p:cNvPr>
          <p:cNvSpPr txBox="1"/>
          <p:nvPr/>
        </p:nvSpPr>
        <p:spPr>
          <a:xfrm>
            <a:off x="4970691" y="1473112"/>
            <a:ext cx="961042" cy="830997"/>
          </a:xfrm>
          <a:prstGeom prst="rect">
            <a:avLst/>
          </a:prstGeom>
          <a:noFill/>
        </p:spPr>
        <p:txBody>
          <a:bodyPr wrap="square">
            <a:spAutoFit/>
          </a:bodyPr>
          <a:lstStyle/>
          <a:p>
            <a:pPr algn="ctr"/>
            <a:r>
              <a:rPr lang="en-US" altLang="zh-CN" sz="1600" dirty="0">
                <a:solidFill>
                  <a:schemeClr val="accent1">
                    <a:lumMod val="50000"/>
                  </a:schemeClr>
                </a:solidFill>
                <a:latin typeface="Times New Roman" panose="02020603050405020304" pitchFamily="18" charset="0"/>
                <a:cs typeface="Times New Roman" panose="02020603050405020304" pitchFamily="18" charset="0"/>
              </a:rPr>
              <a:t>a instead of age (years)</a:t>
            </a:r>
            <a:endParaRPr lang="zh-CN" altLang="en-US"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59CFD82E-101B-7334-54CD-1B917EFE6B69}"/>
              </a:ext>
            </a:extLst>
          </p:cNvPr>
          <p:cNvSpPr txBox="1"/>
          <p:nvPr/>
        </p:nvSpPr>
        <p:spPr>
          <a:xfrm>
            <a:off x="5503216" y="1938811"/>
            <a:ext cx="2824244" cy="786754"/>
          </a:xfrm>
          <a:prstGeom prst="rect">
            <a:avLst/>
          </a:prstGeom>
          <a:noFill/>
        </p:spPr>
        <p:txBody>
          <a:bodyPr wrap="square">
            <a:spAutoFit/>
          </a:bodyPr>
          <a:lstStyle/>
          <a:p>
            <a:pPr marL="914400" marR="6350" lvl="2" algn="ctr" rtl="0" fontAlgn="auto">
              <a:lnSpc>
                <a:spcPct val="150000"/>
              </a:lnSpc>
              <a:spcBef>
                <a:spcPts val="300"/>
              </a:spcBef>
              <a:spcAft>
                <a:spcPts val="300"/>
              </a:spcAft>
              <a:tabLst>
                <a:tab pos="609600" algn="l"/>
                <a:tab pos="914400" algn="l"/>
                <a:tab pos="2070735" algn="l"/>
                <a:tab pos="266700" algn="l"/>
              </a:tabLst>
            </a:pPr>
            <a:r>
              <a:rPr lang="en-US" altLang="zh-CN" sz="1600" dirty="0">
                <a:solidFill>
                  <a:schemeClr val="accent1">
                    <a:lumMod val="50000"/>
                  </a:schemeClr>
                </a:solidFill>
                <a:effectLst/>
                <a:latin typeface="Times New Roman" panose="02020603050405020304" pitchFamily="18" charset="0"/>
                <a:ea typeface="MingLiU" panose="02020509000000000000" pitchFamily="49" charset="-120"/>
              </a:rPr>
              <a:t>s is +5 for males and −161 for females,</a:t>
            </a:r>
            <a:endParaRPr lang="zh-CN" altLang="zh-CN" sz="1600" dirty="0">
              <a:solidFill>
                <a:schemeClr val="accent1">
                  <a:lumMod val="50000"/>
                </a:schemeClr>
              </a:solidFill>
              <a:effectLst/>
              <a:latin typeface="Times New Roman" panose="02020603050405020304" pitchFamily="18" charset="0"/>
              <a:ea typeface="MingLiU" panose="02020509000000000000" pitchFamily="49" charset="-120"/>
            </a:endParaRPr>
          </a:p>
        </p:txBody>
      </p:sp>
      <p:sp>
        <p:nvSpPr>
          <p:cNvPr id="2" name="文本框 1">
            <a:extLst>
              <a:ext uri="{FF2B5EF4-FFF2-40B4-BE49-F238E27FC236}">
                <a16:creationId xmlns:a16="http://schemas.microsoft.com/office/drawing/2014/main" id="{7721D3B3-BEA8-600F-3019-4DE187F8C64A}"/>
              </a:ext>
            </a:extLst>
          </p:cNvPr>
          <p:cNvSpPr txBox="1"/>
          <p:nvPr/>
        </p:nvSpPr>
        <p:spPr>
          <a:xfrm>
            <a:off x="-78923" y="4291974"/>
            <a:ext cx="4685049" cy="830997"/>
          </a:xfrm>
          <a:prstGeom prst="rect">
            <a:avLst/>
          </a:prstGeom>
          <a:noFill/>
        </p:spPr>
        <p:txBody>
          <a:bodyPr wrap="square" rtlCol="0">
            <a:spAutoFit/>
          </a:bodyPr>
          <a:lstStyle/>
          <a:p>
            <a:pPr algn="ctr"/>
            <a:r>
              <a:rPr lang="en-US" altLang="zh-CN" sz="1600" b="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Connor: </a:t>
            </a:r>
          </a:p>
          <a:p>
            <a:pPr algn="ctr"/>
            <a:r>
              <a:rPr lang="en-US" altLang="zh-CN" sz="1600" b="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Height: 186cm, Weight: 100kg, Age: 21, Male</a:t>
            </a:r>
          </a:p>
          <a:p>
            <a:pPr algn="ctr"/>
            <a:r>
              <a:rPr lang="en-US" altLang="zh-CN" sz="1600" b="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Final BMR result: 2063 kJ/(m^2·h)</a:t>
            </a:r>
            <a:endParaRPr lang="zh-CN" altLang="en-US" sz="1600" b="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BD3A2EB-63A5-240B-1ED0-D9B1928FC7CF}"/>
              </a:ext>
            </a:extLst>
          </p:cNvPr>
          <p:cNvSpPr txBox="1"/>
          <p:nvPr/>
        </p:nvSpPr>
        <p:spPr>
          <a:xfrm>
            <a:off x="4740770" y="4291974"/>
            <a:ext cx="4601632" cy="830997"/>
          </a:xfrm>
          <a:prstGeom prst="rect">
            <a:avLst/>
          </a:prstGeom>
          <a:noFill/>
        </p:spPr>
        <p:txBody>
          <a:bodyPr wrap="square">
            <a:spAutoFit/>
          </a:bodyPr>
          <a:lstStyle/>
          <a:p>
            <a:pPr algn="ctr"/>
            <a:r>
              <a:rPr lang="en-US" altLang="zh-CN" sz="1600" b="1" dirty="0">
                <a:solidFill>
                  <a:schemeClr val="accent3">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Frank: </a:t>
            </a:r>
          </a:p>
          <a:p>
            <a:pPr algn="ctr"/>
            <a:r>
              <a:rPr lang="en-US" altLang="zh-CN" sz="1600" b="1" dirty="0">
                <a:solidFill>
                  <a:schemeClr val="accent3">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Height: 175cm, Weight: 65kg, Age: 22, Male</a:t>
            </a:r>
          </a:p>
          <a:p>
            <a:pPr algn="ctr"/>
            <a:r>
              <a:rPr lang="en-US" altLang="zh-CN" sz="1600" b="1" dirty="0">
                <a:solidFill>
                  <a:schemeClr val="accent3">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Final BMR result: 1640 kJ/(m^2·h)</a:t>
            </a:r>
            <a:endParaRPr lang="zh-CN" altLang="en-US" sz="1600" b="1" dirty="0">
              <a:solidFill>
                <a:schemeClr val="accent3">
                  <a:lumMod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7"/>
          <p:cNvSpPr txBox="1">
            <a:spLocks noGrp="1"/>
          </p:cNvSpPr>
          <p:nvPr>
            <p:ph type="ctrTitle"/>
          </p:nvPr>
        </p:nvSpPr>
        <p:spPr>
          <a:xfrm>
            <a:off x="-43275" y="342687"/>
            <a:ext cx="6131357"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TDEE (Total Daily Energy Expenditure)</a:t>
            </a:r>
            <a:endParaRPr lang="de-CH" dirty="0"/>
          </a:p>
        </p:txBody>
      </p:sp>
      <p:sp>
        <p:nvSpPr>
          <p:cNvPr id="864" name="Google Shape;864;p47"/>
          <p:cNvSpPr/>
          <p:nvPr/>
        </p:nvSpPr>
        <p:spPr>
          <a:xfrm>
            <a:off x="815751" y="2431600"/>
            <a:ext cx="2133600" cy="21336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5" name="Google Shape;865;p47"/>
          <p:cNvPicPr preferRelativeResize="0"/>
          <p:nvPr/>
        </p:nvPicPr>
        <p:blipFill>
          <a:blip r:embed="rId3">
            <a:alphaModFix/>
          </a:blip>
          <a:stretch>
            <a:fillRect/>
          </a:stretch>
        </p:blipFill>
        <p:spPr>
          <a:xfrm rot="2322379">
            <a:off x="820397" y="2153283"/>
            <a:ext cx="1765801" cy="1781719"/>
          </a:xfrm>
          <a:prstGeom prst="rect">
            <a:avLst/>
          </a:prstGeom>
          <a:noFill/>
          <a:ln>
            <a:noFill/>
          </a:ln>
        </p:spPr>
      </p:pic>
      <p:pic>
        <p:nvPicPr>
          <p:cNvPr id="866" name="Google Shape;866;p47"/>
          <p:cNvPicPr preferRelativeResize="0"/>
          <p:nvPr/>
        </p:nvPicPr>
        <p:blipFill>
          <a:blip r:embed="rId4">
            <a:alphaModFix/>
          </a:blip>
          <a:stretch>
            <a:fillRect/>
          </a:stretch>
        </p:blipFill>
        <p:spPr>
          <a:xfrm rot="2256189">
            <a:off x="1897549" y="2892637"/>
            <a:ext cx="928526" cy="959625"/>
          </a:xfrm>
          <a:prstGeom prst="rect">
            <a:avLst/>
          </a:prstGeom>
          <a:noFill/>
          <a:ln>
            <a:noFill/>
          </a:ln>
        </p:spPr>
      </p:pic>
      <p:pic>
        <p:nvPicPr>
          <p:cNvPr id="867" name="Google Shape;867;p47"/>
          <p:cNvPicPr preferRelativeResize="0"/>
          <p:nvPr/>
        </p:nvPicPr>
        <p:blipFill>
          <a:blip r:embed="rId5">
            <a:alphaModFix/>
          </a:blip>
          <a:stretch>
            <a:fillRect/>
          </a:stretch>
        </p:blipFill>
        <p:spPr>
          <a:xfrm>
            <a:off x="1155929" y="3041900"/>
            <a:ext cx="1251202" cy="1476152"/>
          </a:xfrm>
          <a:prstGeom prst="rect">
            <a:avLst/>
          </a:prstGeom>
          <a:noFill/>
          <a:ln>
            <a:noFill/>
          </a:ln>
        </p:spPr>
      </p:pic>
      <p:cxnSp>
        <p:nvCxnSpPr>
          <p:cNvPr id="868" name="Google Shape;868;p47"/>
          <p:cNvCxnSpPr>
            <a:cxnSpLocks/>
          </p:cNvCxnSpPr>
          <p:nvPr/>
        </p:nvCxnSpPr>
        <p:spPr>
          <a:xfrm>
            <a:off x="5732289" y="695425"/>
            <a:ext cx="3510144" cy="0"/>
          </a:xfrm>
          <a:prstGeom prst="straightConnector1">
            <a:avLst/>
          </a:prstGeom>
          <a:noFill/>
          <a:ln w="76200" cap="flat" cmpd="sng">
            <a:solidFill>
              <a:schemeClr val="accent1"/>
            </a:solidFill>
            <a:prstDash val="solid"/>
            <a:round/>
            <a:headEnd type="none" w="med" len="med"/>
            <a:tailEnd type="none" w="med" len="med"/>
          </a:ln>
        </p:spPr>
      </p:cxnSp>
      <p:sp>
        <p:nvSpPr>
          <p:cNvPr id="28" name="文本框 27">
            <a:extLst>
              <a:ext uri="{FF2B5EF4-FFF2-40B4-BE49-F238E27FC236}">
                <a16:creationId xmlns:a16="http://schemas.microsoft.com/office/drawing/2014/main" id="{BC507256-3490-7128-EC7E-BCF48DDCD59A}"/>
              </a:ext>
            </a:extLst>
          </p:cNvPr>
          <p:cNvSpPr txBox="1"/>
          <p:nvPr/>
        </p:nvSpPr>
        <p:spPr>
          <a:xfrm>
            <a:off x="3141254" y="1301725"/>
            <a:ext cx="5893655" cy="1138773"/>
          </a:xfrm>
          <a:prstGeom prst="rect">
            <a:avLst/>
          </a:prstGeom>
          <a:noFill/>
        </p:spPr>
        <p:txBody>
          <a:bodyPr wrap="square" rtlCol="0">
            <a:spAutoFit/>
          </a:bodyPr>
          <a:lstStyle/>
          <a:p>
            <a:r>
              <a:rPr lang="en-US" altLang="zh-CN" sz="18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BMR	Basic and Standard (More important in theories)</a:t>
            </a:r>
          </a:p>
          <a:p>
            <a:endParaRPr lang="en-US" altLang="zh-CN" sz="18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sz="18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TDEE 	Actual and Practical (More important in daily life)</a:t>
            </a:r>
            <a:r>
              <a:rPr lang="en-US" altLang="zh-CN" dirty="0"/>
              <a:t>	</a:t>
            </a:r>
            <a:endParaRPr lang="zh-CN" altLang="en-US" dirty="0"/>
          </a:p>
        </p:txBody>
      </p:sp>
      <p:sp>
        <p:nvSpPr>
          <p:cNvPr id="29" name="箭头: 下 28">
            <a:extLst>
              <a:ext uri="{FF2B5EF4-FFF2-40B4-BE49-F238E27FC236}">
                <a16:creationId xmlns:a16="http://schemas.microsoft.com/office/drawing/2014/main" id="{3B4D7EEF-2A88-0AAA-006D-929DEE2836DB}"/>
              </a:ext>
            </a:extLst>
          </p:cNvPr>
          <p:cNvSpPr/>
          <p:nvPr/>
        </p:nvSpPr>
        <p:spPr>
          <a:xfrm>
            <a:off x="3289529" y="2271754"/>
            <a:ext cx="453909" cy="1042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05A6B14-B149-96D3-B18F-F007E3FE609B}"/>
              </a:ext>
            </a:extLst>
          </p:cNvPr>
          <p:cNvSpPr txBox="1"/>
          <p:nvPr/>
        </p:nvSpPr>
        <p:spPr>
          <a:xfrm>
            <a:off x="3635861" y="2571750"/>
            <a:ext cx="1135923" cy="369332"/>
          </a:xfrm>
          <a:prstGeom prst="rect">
            <a:avLst/>
          </a:prstGeom>
          <a:noFill/>
        </p:spPr>
        <p:txBody>
          <a:bodyPr wrap="square" rtlCol="0">
            <a:spAutoFit/>
          </a:bodyPr>
          <a:lstStyle/>
          <a:p>
            <a:r>
              <a:rPr lang="en-US" altLang="zh-CN" sz="1800" b="1" i="1" dirty="0">
                <a:latin typeface="Times New Roman" panose="02020603050405020304" pitchFamily="18" charset="0"/>
                <a:cs typeface="Times New Roman" panose="02020603050405020304" pitchFamily="18" charset="0"/>
              </a:rPr>
              <a:t>Relation</a:t>
            </a:r>
            <a:endParaRPr lang="zh-CN" altLang="en-US" sz="1800"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32" name="文本框 831">
                <a:extLst>
                  <a:ext uri="{FF2B5EF4-FFF2-40B4-BE49-F238E27FC236}">
                    <a16:creationId xmlns:a16="http://schemas.microsoft.com/office/drawing/2014/main" id="{D7C4EDF8-D7A0-B7FF-DF32-74B4754536D0}"/>
                  </a:ext>
                </a:extLst>
              </p:cNvPr>
              <p:cNvSpPr txBox="1"/>
              <p:nvPr/>
            </p:nvSpPr>
            <p:spPr>
              <a:xfrm>
                <a:off x="2747309" y="3498400"/>
                <a:ext cx="5378898" cy="1370824"/>
              </a:xfrm>
              <a:prstGeom prst="rect">
                <a:avLst/>
              </a:prstGeom>
              <a:noFill/>
            </p:spPr>
            <p:txBody>
              <a:bodyPr wrap="square">
                <a:spAutoFit/>
              </a:bodyPr>
              <a:lstStyle/>
              <a:p>
                <a:pPr algn="ctr"/>
                <a14:m>
                  <m:oMath xmlns:m="http://schemas.openxmlformats.org/officeDocument/2006/math">
                    <m:r>
                      <a:rPr lang="zh-CN" altLang="en-US" sz="2400" i="1" smtClean="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𝑃𝐴𝐿</m:t>
                    </m:r>
                    <m:r>
                      <a:rPr lang="zh-CN" altLang="en-US" sz="2400" i="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 </m:t>
                    </m:r>
                    <m:f>
                      <m:fPr>
                        <m:ctrlPr>
                          <a:rPr lang="zh-CN" altLang="en-US"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ctrlPr>
                      </m:fPr>
                      <m:num>
                        <m:r>
                          <a:rPr lang="zh-CN" altLang="en-US"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𝑇𝑜𝑡𝑎𝑙</m:t>
                        </m:r>
                        <m:r>
                          <a:rPr lang="en-US" altLang="zh-CN" sz="2400" b="0" i="1" smtClean="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 </m:t>
                        </m:r>
                        <m:r>
                          <a:rPr lang="en-US" altLang="zh-CN" sz="2400" b="0" i="1" smtClean="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𝐷𝑎</m:t>
                        </m:r>
                        <m:r>
                          <m:rPr>
                            <m:sty m:val="p"/>
                          </m:rPr>
                          <a:rPr lang="en-US" altLang="zh-CN" sz="2400" b="0" i="0" smtClean="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ily</m:t>
                        </m:r>
                        <m:r>
                          <a:rPr lang="zh-CN" altLang="en-US" sz="2400" i="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 </m:t>
                        </m:r>
                        <m:r>
                          <a:rPr lang="en-US" altLang="zh-CN" sz="2400" b="0" i="1" smtClean="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𝐸</m:t>
                        </m:r>
                        <m:r>
                          <a:rPr lang="zh-CN" altLang="en-US"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𝑛𝑒𝑟𝑔𝑦</m:t>
                        </m:r>
                        <m:r>
                          <a:rPr lang="zh-CN" altLang="en-US" sz="2400" i="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 </m:t>
                        </m:r>
                        <m:r>
                          <a:rPr lang="en-US" altLang="zh-CN" sz="2400" b="0" i="1" smtClean="0">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𝐸</m:t>
                        </m:r>
                        <m:r>
                          <a:rPr lang="zh-CN" altLang="en-US"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𝑥𝑝𝑒𝑛𝑑𝑖𝑡𝑢𝑟𝑒</m:t>
                        </m:r>
                      </m:num>
                      <m:den>
                        <m:r>
                          <a:rPr lang="zh-CN" altLang="en-US" sz="2400" i="1">
                            <a:solidFill>
                              <a:schemeClr val="accent1">
                                <a:lumMod val="50000"/>
                              </a:schemeClr>
                            </a:solidFill>
                            <a:effectLst>
                              <a:outerShdw blurRad="38100" dist="38100" dir="2700000" algn="tl">
                                <a:srgbClr val="000000">
                                  <a:alpha val="43137"/>
                                </a:srgbClr>
                              </a:outerShdw>
                            </a:effectLst>
                            <a:latin typeface="Cambria Math" panose="02040503050406030204" pitchFamily="18" charset="0"/>
                          </a:rPr>
                          <m:t>𝐵𝑀𝑅</m:t>
                        </m:r>
                      </m:den>
                    </m:f>
                  </m:oMath>
                </a14:m>
                <a:r>
                  <a:rPr lang="en-US" altLang="zh-CN"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gn="ctr"/>
                <a:r>
                  <a:rPr lang="en-US" altLang="zh-CN"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ctr"/>
                <a:r>
                  <a:rPr lang="en-US" altLang="zh-CN"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where PAL </a:t>
                </a:r>
                <a:r>
                  <a:rPr lang="en-US" altLang="zh-CN" sz="240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is Physical Activity </a:t>
                </a:r>
                <a:r>
                  <a:rPr lang="en-US" altLang="zh-CN"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altLang="zh-CN" sz="240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evel </a:t>
                </a:r>
                <a:endParaRPr lang="zh-CN" alt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Choice>
        <mc:Fallback xmlns="">
          <p:sp>
            <p:nvSpPr>
              <p:cNvPr id="832" name="文本框 831">
                <a:extLst>
                  <a:ext uri="{FF2B5EF4-FFF2-40B4-BE49-F238E27FC236}">
                    <a16:creationId xmlns:a16="http://schemas.microsoft.com/office/drawing/2014/main" id="{D7C4EDF8-D7A0-B7FF-DF32-74B4754536D0}"/>
                  </a:ext>
                </a:extLst>
              </p:cNvPr>
              <p:cNvSpPr txBox="1">
                <a:spLocks noRot="1" noChangeAspect="1" noMove="1" noResize="1" noEditPoints="1" noAdjustHandles="1" noChangeArrowheads="1" noChangeShapeType="1" noTextEdit="1"/>
              </p:cNvSpPr>
              <p:nvPr/>
            </p:nvSpPr>
            <p:spPr>
              <a:xfrm>
                <a:off x="2747309" y="3498400"/>
                <a:ext cx="5378898" cy="1370824"/>
              </a:xfrm>
              <a:prstGeom prst="rect">
                <a:avLst/>
              </a:prstGeom>
              <a:blipFill>
                <a:blip r:embed="rId6"/>
                <a:stretch>
                  <a:fillRect b="-11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5373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55"/>
          <p:cNvSpPr txBox="1">
            <a:spLocks noGrp="1"/>
          </p:cNvSpPr>
          <p:nvPr>
            <p:ph type="ctrTitle"/>
          </p:nvPr>
        </p:nvSpPr>
        <p:spPr>
          <a:xfrm>
            <a:off x="115108" y="338487"/>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PAL (Physical Activity Level) </a:t>
            </a:r>
            <a:endParaRPr lang="de-CH" dirty="0"/>
          </a:p>
        </p:txBody>
      </p:sp>
      <p:pic>
        <p:nvPicPr>
          <p:cNvPr id="1101" name="Google Shape;1101;p55"/>
          <p:cNvPicPr preferRelativeResize="0"/>
          <p:nvPr/>
        </p:nvPicPr>
        <p:blipFill>
          <a:blip r:embed="rId3">
            <a:alphaModFix/>
          </a:blip>
          <a:stretch>
            <a:fillRect/>
          </a:stretch>
        </p:blipFill>
        <p:spPr>
          <a:xfrm rot="1023955">
            <a:off x="6609600" y="940684"/>
            <a:ext cx="1928364" cy="1712385"/>
          </a:xfrm>
          <a:prstGeom prst="rect">
            <a:avLst/>
          </a:prstGeom>
          <a:noFill/>
          <a:ln>
            <a:noFill/>
          </a:ln>
        </p:spPr>
      </p:pic>
      <p:cxnSp>
        <p:nvCxnSpPr>
          <p:cNvPr id="1102" name="Google Shape;1102;p55"/>
          <p:cNvCxnSpPr/>
          <p:nvPr/>
        </p:nvCxnSpPr>
        <p:spPr>
          <a:xfrm>
            <a:off x="4190642" y="695425"/>
            <a:ext cx="5039400" cy="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1103" name="Google Shape;1103;p55"/>
          <p:cNvGraphicFramePr/>
          <p:nvPr>
            <p:extLst>
              <p:ext uri="{D42A27DB-BD31-4B8C-83A1-F6EECF244321}">
                <p14:modId xmlns:p14="http://schemas.microsoft.com/office/powerpoint/2010/main" val="152847402"/>
              </p:ext>
            </p:extLst>
          </p:nvPr>
        </p:nvGraphicFramePr>
        <p:xfrm>
          <a:off x="2088439" y="1399453"/>
          <a:ext cx="4767900" cy="3324285"/>
        </p:xfrm>
        <a:graphic>
          <a:graphicData uri="http://schemas.openxmlformats.org/drawingml/2006/table">
            <a:tbl>
              <a:tblPr>
                <a:noFill/>
                <a:tableStyleId>{EEF8C9F3-A752-4F11-A839-66BAC7F5E2F5}</a:tableStyleId>
              </a:tblPr>
              <a:tblGrid>
                <a:gridCol w="1601753">
                  <a:extLst>
                    <a:ext uri="{9D8B030D-6E8A-4147-A177-3AD203B41FA5}">
                      <a16:colId xmlns:a16="http://schemas.microsoft.com/office/drawing/2014/main" val="20000"/>
                    </a:ext>
                  </a:extLst>
                </a:gridCol>
                <a:gridCol w="1576847">
                  <a:extLst>
                    <a:ext uri="{9D8B030D-6E8A-4147-A177-3AD203B41FA5}">
                      <a16:colId xmlns:a16="http://schemas.microsoft.com/office/drawing/2014/main" val="20001"/>
                    </a:ext>
                  </a:extLst>
                </a:gridCol>
                <a:gridCol w="1589300">
                  <a:extLst>
                    <a:ext uri="{9D8B030D-6E8A-4147-A177-3AD203B41FA5}">
                      <a16:colId xmlns:a16="http://schemas.microsoft.com/office/drawing/2014/main" val="20002"/>
                    </a:ext>
                  </a:extLst>
                </a:gridCol>
              </a:tblGrid>
              <a:tr h="367875">
                <a:tc>
                  <a:txBody>
                    <a:bodyPr/>
                    <a:lstStyle/>
                    <a:p>
                      <a:pPr marL="0" lvl="0" indent="0" algn="ctr" rtl="0">
                        <a:spcBef>
                          <a:spcPts val="0"/>
                        </a:spcBef>
                        <a:spcAft>
                          <a:spcPts val="0"/>
                        </a:spcAft>
                        <a:buNone/>
                      </a:pPr>
                      <a:endParaRPr sz="1200" dirty="0">
                        <a:solidFill>
                          <a:schemeClr val="accent2"/>
                        </a:solidFill>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b="1" i="1" dirty="0">
                          <a:solidFill>
                            <a:schemeClr val="accent2"/>
                          </a:solidFill>
                          <a:latin typeface="Times New Roman" panose="02020603050405020304" pitchFamily="18" charset="0"/>
                          <a:ea typeface="Abril Fatface"/>
                          <a:cs typeface="Times New Roman" panose="02020603050405020304" pitchFamily="18" charset="0"/>
                          <a:sym typeface="Abril Fatface"/>
                        </a:rPr>
                        <a:t>Execrise Frequency</a:t>
                      </a:r>
                      <a:endParaRPr sz="1200" b="1" i="1" dirty="0">
                        <a:solidFill>
                          <a:schemeClr val="accent2"/>
                        </a:solidFill>
                        <a:latin typeface="Times New Roman" panose="02020603050405020304" pitchFamily="18" charset="0"/>
                        <a:ea typeface="Abril Fatface"/>
                        <a:cs typeface="Times New Roman" panose="02020603050405020304" pitchFamily="18" charset="0"/>
                        <a:sym typeface="Abril Fatface"/>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3810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i="1" dirty="0">
                          <a:solidFill>
                            <a:schemeClr val="accent2"/>
                          </a:solidFill>
                          <a:latin typeface="Times New Roman" panose="02020603050405020304" pitchFamily="18" charset="0"/>
                          <a:ea typeface="Abril Fatface"/>
                          <a:cs typeface="Times New Roman" panose="02020603050405020304" pitchFamily="18" charset="0"/>
                          <a:sym typeface="Abril Fatface"/>
                        </a:rPr>
                        <a:t>Number</a:t>
                      </a:r>
                      <a:endParaRPr sz="1200" b="1" i="1" dirty="0">
                        <a:solidFill>
                          <a:schemeClr val="accent2"/>
                        </a:solidFill>
                        <a:latin typeface="Times New Roman" panose="02020603050405020304" pitchFamily="18" charset="0"/>
                        <a:ea typeface="Abril Fatface"/>
                        <a:cs typeface="Times New Roman" panose="02020603050405020304" pitchFamily="18" charset="0"/>
                        <a:sym typeface="Abril Fatface"/>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3810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69775">
                <a:tc>
                  <a:txBody>
                    <a:bodyPr/>
                    <a:lstStyle/>
                    <a:p>
                      <a:pPr marL="0" lvl="0" indent="0" algn="ctr" rtl="0">
                        <a:spcBef>
                          <a:spcPts val="0"/>
                        </a:spcBef>
                        <a:spcAft>
                          <a:spcPts val="0"/>
                        </a:spcAft>
                        <a:buNone/>
                      </a:pPr>
                      <a:r>
                        <a:rPr lang="en-US" sz="1400" b="1" dirty="0">
                          <a:solidFill>
                            <a:schemeClr val="accent2"/>
                          </a:solidFill>
                          <a:latin typeface="Times New Roman" panose="02020603050405020304" pitchFamily="18" charset="0"/>
                          <a:ea typeface="Abril Fatface"/>
                          <a:cs typeface="Times New Roman" panose="02020603050405020304" pitchFamily="18" charset="0"/>
                          <a:sym typeface="Abril Fatface"/>
                        </a:rPr>
                        <a:t>Sedentary</a:t>
                      </a:r>
                      <a:endParaRPr sz="1400" b="1" dirty="0">
                        <a:solidFill>
                          <a:schemeClr val="accent2"/>
                        </a:solidFill>
                        <a:latin typeface="Times New Roman" panose="02020603050405020304" pitchFamily="18" charset="0"/>
                        <a:ea typeface="Abril Fatface"/>
                        <a:cs typeface="Times New Roman" panose="02020603050405020304" pitchFamily="18" charset="0"/>
                        <a:sym typeface="Abril Fatfac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1200" dirty="0">
                          <a:solidFill>
                            <a:schemeClr val="accent2"/>
                          </a:solidFill>
                          <a:latin typeface="Times New Roman" panose="02020603050405020304" pitchFamily="18" charset="0"/>
                          <a:ea typeface="Abril Fatface"/>
                          <a:cs typeface="Times New Roman" panose="02020603050405020304" pitchFamily="18" charset="0"/>
                          <a:sym typeface="Abril Fatface"/>
                        </a:rPr>
                        <a:t>Little or no exercise</a:t>
                      </a:r>
                      <a:endParaRPr sz="1200" dirty="0">
                        <a:solidFill>
                          <a:schemeClr val="dk1"/>
                        </a:solidFill>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rPr>
                        <a:t>1.2</a:t>
                      </a:r>
                      <a:endParaRPr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69775">
                <a:tc>
                  <a:txBody>
                    <a:bodyPr/>
                    <a:lstStyle/>
                    <a:p>
                      <a:pPr marL="0" lvl="0" indent="0" algn="ctr" rtl="0">
                        <a:spcBef>
                          <a:spcPts val="0"/>
                        </a:spcBef>
                        <a:spcAft>
                          <a:spcPts val="0"/>
                        </a:spcAft>
                        <a:buNone/>
                      </a:pPr>
                      <a:r>
                        <a:rPr lang="en-US" sz="1400" b="1" dirty="0">
                          <a:solidFill>
                            <a:schemeClr val="accent2"/>
                          </a:solidFill>
                          <a:latin typeface="Times New Roman" panose="02020603050405020304" pitchFamily="18" charset="0"/>
                          <a:ea typeface="Abril Fatface"/>
                          <a:cs typeface="Times New Roman" panose="02020603050405020304" pitchFamily="18" charset="0"/>
                          <a:sym typeface="Abril Fatface"/>
                        </a:rPr>
                        <a:t>Lightly active</a:t>
                      </a:r>
                      <a:endParaRPr sz="1400" b="1" dirty="0">
                        <a:solidFill>
                          <a:schemeClr val="accent2"/>
                        </a:solidFill>
                        <a:latin typeface="Times New Roman" panose="02020603050405020304" pitchFamily="18" charset="0"/>
                        <a:ea typeface="Abril Fatface"/>
                        <a:cs typeface="Times New Roman" panose="02020603050405020304" pitchFamily="18" charset="0"/>
                        <a:sym typeface="Abril Fatface"/>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1200" dirty="0">
                          <a:solidFill>
                            <a:schemeClr val="accent2"/>
                          </a:solidFill>
                          <a:latin typeface="Times New Roman" panose="02020603050405020304" pitchFamily="18" charset="0"/>
                          <a:ea typeface="Abril Fatface"/>
                          <a:cs typeface="Times New Roman" panose="02020603050405020304" pitchFamily="18" charset="0"/>
                          <a:sym typeface="Abril Fatface"/>
                        </a:rPr>
                        <a:t>Light exercise/sports 3-5 days a week</a:t>
                      </a:r>
                      <a:endParaRPr sz="1200" dirty="0">
                        <a:solidFill>
                          <a:schemeClr val="dk1"/>
                        </a:solidFill>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rPr>
                        <a:t>1.375</a:t>
                      </a:r>
                      <a:endParaRPr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69775">
                <a:tc>
                  <a:txBody>
                    <a:bodyPr/>
                    <a:lstStyle/>
                    <a:p>
                      <a:pPr marL="0" lvl="0" indent="0" algn="ctr" rtl="0">
                        <a:spcBef>
                          <a:spcPts val="0"/>
                        </a:spcBef>
                        <a:spcAft>
                          <a:spcPts val="0"/>
                        </a:spcAft>
                        <a:buNone/>
                      </a:pPr>
                      <a:r>
                        <a:rPr lang="en-US" sz="1400" b="1" dirty="0">
                          <a:solidFill>
                            <a:schemeClr val="accent2"/>
                          </a:solidFill>
                          <a:latin typeface="Times New Roman" panose="02020603050405020304" pitchFamily="18" charset="0"/>
                          <a:ea typeface="Abril Fatface"/>
                          <a:cs typeface="Times New Roman" panose="02020603050405020304" pitchFamily="18" charset="0"/>
                          <a:sym typeface="Abril Fatface"/>
                        </a:rPr>
                        <a:t>Moderately active</a:t>
                      </a:r>
                      <a:endParaRPr sz="1400" b="1" dirty="0">
                        <a:solidFill>
                          <a:schemeClr val="accent2"/>
                        </a:solidFill>
                        <a:latin typeface="Times New Roman" panose="02020603050405020304" pitchFamily="18" charset="0"/>
                        <a:ea typeface="Abril Fatface"/>
                        <a:cs typeface="Times New Roman" panose="02020603050405020304" pitchFamily="18" charset="0"/>
                        <a:sym typeface="Abril Fatface"/>
                      </a:endParaRPr>
                    </a:p>
                  </a:txBody>
                  <a:tcPr marL="91425" marR="91425" marT="91425" marB="91425">
                    <a:lnL w="9525" cap="flat" cmpd="sng">
                      <a:solidFill>
                        <a:srgbClr val="A1C448">
                          <a:alpha val="0"/>
                        </a:srgbClr>
                      </a:solidFill>
                      <a:prstDash val="solid"/>
                      <a:round/>
                      <a:headEnd type="none" w="sm" len="sm"/>
                      <a:tailEnd type="none" w="sm" len="sm"/>
                    </a:lnL>
                    <a:lnR w="9525" cap="flat" cmpd="sng" algn="ctr">
                      <a:solidFill>
                        <a:schemeClr val="accent1">
                          <a:alpha val="0"/>
                        </a:scheme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1200" dirty="0">
                          <a:solidFill>
                            <a:schemeClr val="accent2"/>
                          </a:solidFill>
                          <a:latin typeface="Times New Roman" panose="02020603050405020304" pitchFamily="18" charset="0"/>
                          <a:ea typeface="Abril Fatface"/>
                          <a:cs typeface="Times New Roman" panose="02020603050405020304" pitchFamily="18" charset="0"/>
                          <a:sym typeface="Abril Fatface"/>
                        </a:rPr>
                        <a:t>Moderate exercise/sports 3-5 days a week</a:t>
                      </a:r>
                      <a:endParaRPr sz="1200" dirty="0">
                        <a:solidFill>
                          <a:schemeClr val="dk1"/>
                        </a:solidFill>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lgn="ctr">
                      <a:solidFill>
                        <a:schemeClr val="accent1">
                          <a:alpha val="0"/>
                        </a:schemeClr>
                      </a:solidFill>
                      <a:prstDash val="solid"/>
                      <a:round/>
                      <a:headEnd type="none" w="sm" len="sm"/>
                      <a:tailEnd type="none" w="sm" len="sm"/>
                    </a:lnL>
                    <a:lnR w="9525" cap="flat" cmpd="sng" algn="ctr">
                      <a:solidFill>
                        <a:srgbClr val="A1C448">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rPr>
                        <a:t>1.55</a:t>
                      </a:r>
                      <a:endParaRPr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lgn="ctr">
                      <a:solidFill>
                        <a:srgbClr val="A1C448">
                          <a:alpha val="0"/>
                        </a:srgbClr>
                      </a:solidFill>
                      <a:prstDash val="solid"/>
                      <a:round/>
                      <a:headEnd type="none" w="sm" len="sm"/>
                      <a:tailEnd type="none" w="sm" len="sm"/>
                    </a:lnL>
                    <a:lnR w="9525" cap="flat" cmpd="sng" algn="ctr">
                      <a:solidFill>
                        <a:srgbClr val="A1C448">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958016297"/>
                  </a:ext>
                </a:extLst>
              </a:tr>
              <a:tr h="369775">
                <a:tc>
                  <a:txBody>
                    <a:bodyPr/>
                    <a:lstStyle/>
                    <a:p>
                      <a:pPr marL="0" lvl="0" indent="0" algn="ctr" rtl="0">
                        <a:spcBef>
                          <a:spcPts val="0"/>
                        </a:spcBef>
                        <a:spcAft>
                          <a:spcPts val="0"/>
                        </a:spcAft>
                        <a:buNone/>
                      </a:pPr>
                      <a:r>
                        <a:rPr lang="en-US" sz="1400" b="1" dirty="0">
                          <a:solidFill>
                            <a:schemeClr val="accent2"/>
                          </a:solidFill>
                          <a:latin typeface="Times New Roman" panose="02020603050405020304" pitchFamily="18" charset="0"/>
                          <a:ea typeface="Abril Fatface"/>
                          <a:cs typeface="Times New Roman" panose="02020603050405020304" pitchFamily="18" charset="0"/>
                          <a:sym typeface="Abril Fatface"/>
                        </a:rPr>
                        <a:t>Very active</a:t>
                      </a:r>
                      <a:endParaRPr sz="1400" b="1" dirty="0">
                        <a:solidFill>
                          <a:schemeClr val="accent2"/>
                        </a:solidFill>
                        <a:latin typeface="Times New Roman" panose="02020603050405020304" pitchFamily="18" charset="0"/>
                        <a:ea typeface="Abril Fatface"/>
                        <a:cs typeface="Times New Roman" panose="02020603050405020304" pitchFamily="18" charset="0"/>
                        <a:sym typeface="Abril Fatface"/>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1200" dirty="0">
                          <a:solidFill>
                            <a:schemeClr val="accent2"/>
                          </a:solidFill>
                          <a:latin typeface="Times New Roman" panose="02020603050405020304" pitchFamily="18" charset="0"/>
                          <a:ea typeface="Abril Fatface"/>
                          <a:cs typeface="Times New Roman" panose="02020603050405020304" pitchFamily="18" charset="0"/>
                          <a:sym typeface="Abril Fatface"/>
                        </a:rPr>
                        <a:t>Hard exercise/sports 6-7 days a week</a:t>
                      </a:r>
                      <a:endParaRPr sz="1200" dirty="0">
                        <a:solidFill>
                          <a:schemeClr val="dk1"/>
                        </a:solidFill>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rPr>
                        <a:t>1.72</a:t>
                      </a:r>
                      <a:endParaRPr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69775">
                <a:tc>
                  <a:txBody>
                    <a:bodyPr/>
                    <a:lstStyle/>
                    <a:p>
                      <a:pPr marL="0" lvl="0" indent="0" algn="ctr" rtl="0">
                        <a:spcBef>
                          <a:spcPts val="0"/>
                        </a:spcBef>
                        <a:spcAft>
                          <a:spcPts val="0"/>
                        </a:spcAft>
                        <a:buNone/>
                      </a:pPr>
                      <a:r>
                        <a:rPr lang="en-US" sz="1400" b="1" dirty="0">
                          <a:solidFill>
                            <a:schemeClr val="accent2"/>
                          </a:solidFill>
                          <a:latin typeface="Times New Roman" panose="02020603050405020304" pitchFamily="18" charset="0"/>
                          <a:ea typeface="Abril Fatface"/>
                          <a:cs typeface="Times New Roman" panose="02020603050405020304" pitchFamily="18" charset="0"/>
                          <a:sym typeface="Abril Fatface"/>
                        </a:rPr>
                        <a:t>Extra active</a:t>
                      </a:r>
                      <a:endParaRPr sz="1400" b="1" dirty="0">
                        <a:solidFill>
                          <a:schemeClr val="accent2"/>
                        </a:solidFill>
                        <a:latin typeface="Times New Roman" panose="02020603050405020304" pitchFamily="18" charset="0"/>
                        <a:ea typeface="Abril Fatface"/>
                        <a:cs typeface="Times New Roman" panose="02020603050405020304" pitchFamily="18" charset="0"/>
                        <a:sym typeface="Abril Fatface"/>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1200" dirty="0">
                          <a:solidFill>
                            <a:schemeClr val="accent2"/>
                          </a:solidFill>
                          <a:latin typeface="Times New Roman" panose="02020603050405020304" pitchFamily="18" charset="0"/>
                          <a:ea typeface="Abril Fatface"/>
                          <a:cs typeface="Times New Roman" panose="02020603050405020304" pitchFamily="18" charset="0"/>
                          <a:sym typeface="Abril Fatface"/>
                        </a:rPr>
                        <a:t>Hard exercise/sports 6-7 days a week, plus physical job</a:t>
                      </a:r>
                      <a:endParaRPr sz="1200" dirty="0">
                        <a:solidFill>
                          <a:schemeClr val="dk1"/>
                        </a:solidFill>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rPr>
                        <a:t>1.9</a:t>
                      </a:r>
                      <a:endParaRPr sz="12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endParaRPr>
                    </a:p>
                  </a:txBody>
                  <a:tcPr marL="91425" marR="91425" marT="91425" marB="91425">
                    <a:lnL w="9525" cap="flat" cmpd="sng">
                      <a:solidFill>
                        <a:srgbClr val="A1C448">
                          <a:alpha val="0"/>
                        </a:srgbClr>
                      </a:solidFill>
                      <a:prstDash val="solid"/>
                      <a:round/>
                      <a:headEnd type="none" w="sm" len="sm"/>
                      <a:tailEnd type="none" w="sm" len="sm"/>
                    </a:lnL>
                    <a:lnR w="9525" cap="flat" cmpd="sng">
                      <a:solidFill>
                        <a:srgbClr val="A1C448">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104" name="Google Shape;1104;p55"/>
          <p:cNvPicPr preferRelativeResize="0"/>
          <p:nvPr/>
        </p:nvPicPr>
        <p:blipFill>
          <a:blip r:embed="rId4">
            <a:alphaModFix/>
          </a:blip>
          <a:stretch>
            <a:fillRect/>
          </a:stretch>
        </p:blipFill>
        <p:spPr>
          <a:xfrm rot="3180603">
            <a:off x="124820" y="3910211"/>
            <a:ext cx="2170287" cy="89906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5FF4B96C-12BD-873F-6D91-09E65FBD8AFB}"/>
              </a:ext>
            </a:extLst>
          </p:cNvPr>
          <p:cNvGraphicFramePr>
            <a:graphicFrameLocks noGrp="1"/>
          </p:cNvGraphicFramePr>
          <p:nvPr>
            <p:extLst>
              <p:ext uri="{D42A27DB-BD31-4B8C-83A1-F6EECF244321}">
                <p14:modId xmlns:p14="http://schemas.microsoft.com/office/powerpoint/2010/main" val="1960589316"/>
              </p:ext>
            </p:extLst>
          </p:nvPr>
        </p:nvGraphicFramePr>
        <p:xfrm>
          <a:off x="53788" y="943908"/>
          <a:ext cx="4001738" cy="4152256"/>
        </p:xfrm>
        <a:graphic>
          <a:graphicData uri="http://schemas.openxmlformats.org/drawingml/2006/table">
            <a:tbl>
              <a:tblPr firstRow="1" firstCol="1" bandRow="1">
                <a:tableStyleId>{3C2FFA5D-87B4-456A-9821-1D502468CF0F}</a:tableStyleId>
              </a:tblPr>
              <a:tblGrid>
                <a:gridCol w="2000869">
                  <a:extLst>
                    <a:ext uri="{9D8B030D-6E8A-4147-A177-3AD203B41FA5}">
                      <a16:colId xmlns:a16="http://schemas.microsoft.com/office/drawing/2014/main" val="2978023811"/>
                    </a:ext>
                  </a:extLst>
                </a:gridCol>
                <a:gridCol w="2000869">
                  <a:extLst>
                    <a:ext uri="{9D8B030D-6E8A-4147-A177-3AD203B41FA5}">
                      <a16:colId xmlns:a16="http://schemas.microsoft.com/office/drawing/2014/main" val="2922988297"/>
                    </a:ext>
                  </a:extLst>
                </a:gridCol>
              </a:tblGrid>
              <a:tr h="519032">
                <a:tc>
                  <a:txBody>
                    <a:bodyPr/>
                    <a:lstStyle/>
                    <a:p>
                      <a:pPr algn="just">
                        <a:lnSpc>
                          <a:spcPct val="150000"/>
                        </a:lnSpc>
                      </a:pPr>
                      <a:r>
                        <a:rPr lang="en-US" sz="1200" kern="100">
                          <a:effectLst/>
                        </a:rPr>
                        <a:t>Salt</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dirty="0">
                          <a:effectLst/>
                        </a:rPr>
                        <a:t>Less than 5g</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91582169"/>
                  </a:ext>
                </a:extLst>
              </a:tr>
              <a:tr h="519032">
                <a:tc>
                  <a:txBody>
                    <a:bodyPr/>
                    <a:lstStyle/>
                    <a:p>
                      <a:pPr algn="just">
                        <a:lnSpc>
                          <a:spcPct val="150000"/>
                        </a:lnSpc>
                      </a:pPr>
                      <a:r>
                        <a:rPr lang="en-US" sz="1200" kern="100">
                          <a:effectLst/>
                        </a:rPr>
                        <a:t>Oil</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25~30g</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307103452"/>
                  </a:ext>
                </a:extLst>
              </a:tr>
              <a:tr h="519032">
                <a:tc>
                  <a:txBody>
                    <a:bodyPr/>
                    <a:lstStyle/>
                    <a:p>
                      <a:pPr algn="just">
                        <a:lnSpc>
                          <a:spcPct val="150000"/>
                        </a:lnSpc>
                      </a:pPr>
                      <a:r>
                        <a:rPr lang="en-US" sz="1200" kern="100" dirty="0">
                          <a:effectLst/>
                        </a:rPr>
                        <a:t>Milk &amp; Milk product</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300~500g</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90876087"/>
                  </a:ext>
                </a:extLst>
              </a:tr>
              <a:tr h="519032">
                <a:tc>
                  <a:txBody>
                    <a:bodyPr/>
                    <a:lstStyle/>
                    <a:p>
                      <a:pPr algn="just">
                        <a:lnSpc>
                          <a:spcPct val="150000"/>
                        </a:lnSpc>
                      </a:pPr>
                      <a:r>
                        <a:rPr lang="en-US" sz="1200" kern="100" dirty="0">
                          <a:effectLst/>
                        </a:rPr>
                        <a:t>Meat</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dirty="0">
                          <a:effectLst/>
                        </a:rPr>
                        <a:t>120~200g</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97127232"/>
                  </a:ext>
                </a:extLst>
              </a:tr>
              <a:tr h="519032">
                <a:tc>
                  <a:txBody>
                    <a:bodyPr/>
                    <a:lstStyle/>
                    <a:p>
                      <a:pPr algn="just">
                        <a:lnSpc>
                          <a:spcPct val="150000"/>
                        </a:lnSpc>
                      </a:pPr>
                      <a:r>
                        <a:rPr lang="en-US" sz="1200" kern="100" dirty="0">
                          <a:effectLst/>
                        </a:rPr>
                        <a:t>Vegetable</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300~500g</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47357391"/>
                  </a:ext>
                </a:extLst>
              </a:tr>
              <a:tr h="519032">
                <a:tc>
                  <a:txBody>
                    <a:bodyPr/>
                    <a:lstStyle/>
                    <a:p>
                      <a:pPr algn="just">
                        <a:lnSpc>
                          <a:spcPct val="150000"/>
                        </a:lnSpc>
                      </a:pPr>
                      <a:r>
                        <a:rPr lang="en-US" sz="1200" kern="100" dirty="0">
                          <a:effectLst/>
                        </a:rPr>
                        <a:t>Fruit</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200~350g</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34669198"/>
                  </a:ext>
                </a:extLst>
              </a:tr>
              <a:tr h="519032">
                <a:tc>
                  <a:txBody>
                    <a:bodyPr/>
                    <a:lstStyle/>
                    <a:p>
                      <a:pPr algn="just">
                        <a:lnSpc>
                          <a:spcPct val="150000"/>
                        </a:lnSpc>
                      </a:pPr>
                      <a:r>
                        <a:rPr lang="en-US" sz="1200" kern="100">
                          <a:effectLst/>
                        </a:rPr>
                        <a:t>Cereal</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200~300g</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4754284"/>
                  </a:ext>
                </a:extLst>
              </a:tr>
              <a:tr h="519032">
                <a:tc>
                  <a:txBody>
                    <a:bodyPr/>
                    <a:lstStyle/>
                    <a:p>
                      <a:pPr algn="just">
                        <a:lnSpc>
                          <a:spcPct val="150000"/>
                        </a:lnSpc>
                      </a:pPr>
                      <a:r>
                        <a:rPr lang="en-US" sz="1200" kern="100">
                          <a:effectLst/>
                        </a:rPr>
                        <a:t>Water</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dirty="0">
                          <a:effectLst/>
                        </a:rPr>
                        <a:t>1.5~1.7L</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9021815"/>
                  </a:ext>
                </a:extLst>
              </a:tr>
            </a:tbl>
          </a:graphicData>
        </a:graphic>
      </p:graphicFrame>
      <p:graphicFrame>
        <p:nvGraphicFramePr>
          <p:cNvPr id="7" name="图表 6">
            <a:extLst>
              <a:ext uri="{FF2B5EF4-FFF2-40B4-BE49-F238E27FC236}">
                <a16:creationId xmlns:a16="http://schemas.microsoft.com/office/drawing/2014/main" id="{E61E11C0-4E73-2FF4-5EAB-673930E1578A}"/>
              </a:ext>
            </a:extLst>
          </p:cNvPr>
          <p:cNvGraphicFramePr/>
          <p:nvPr>
            <p:extLst>
              <p:ext uri="{D42A27DB-BD31-4B8C-83A1-F6EECF244321}">
                <p14:modId xmlns:p14="http://schemas.microsoft.com/office/powerpoint/2010/main" val="2288563157"/>
              </p:ext>
            </p:extLst>
          </p:nvPr>
        </p:nvGraphicFramePr>
        <p:xfrm>
          <a:off x="3631612" y="7688"/>
          <a:ext cx="5704488" cy="2244194"/>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a:extLst>
              <a:ext uri="{FF2B5EF4-FFF2-40B4-BE49-F238E27FC236}">
                <a16:creationId xmlns:a16="http://schemas.microsoft.com/office/drawing/2014/main" id="{C590AB04-4AF5-911A-D31E-7DAEADFFA4D2}"/>
              </a:ext>
            </a:extLst>
          </p:cNvPr>
          <p:cNvSpPr txBox="1"/>
          <p:nvPr/>
        </p:nvSpPr>
        <p:spPr>
          <a:xfrm>
            <a:off x="4266559" y="2484825"/>
            <a:ext cx="5069541" cy="1815690"/>
          </a:xfrm>
          <a:prstGeom prst="rect">
            <a:avLst/>
          </a:prstGeom>
          <a:noFill/>
        </p:spPr>
        <p:txBody>
          <a:bodyPr wrap="square">
            <a:spAutoFit/>
          </a:bodyPr>
          <a:lstStyle/>
          <a:p>
            <a:pPr marL="342900" marR="6350" lvl="0" indent="-342900" algn="just" rtl="0" fontAlgn="auto">
              <a:lnSpc>
                <a:spcPct val="150000"/>
              </a:lnSpc>
              <a:spcBef>
                <a:spcPts val="300"/>
              </a:spcBef>
              <a:spcAft>
                <a:spcPts val="300"/>
              </a:spcAft>
              <a:buFont typeface="+mj-lt"/>
              <a:buAutoNum type="romanLcPeriod"/>
              <a:tabLst>
                <a:tab pos="609600" algn="l"/>
                <a:tab pos="914400" algn="l"/>
                <a:tab pos="2070735" algn="l"/>
                <a:tab pos="266700" algn="l"/>
              </a:tabLst>
            </a:pPr>
            <a:r>
              <a:rPr lang="en-US" altLang="zh-CN" sz="1400" b="1" i="1" dirty="0">
                <a:solidFill>
                  <a:schemeClr val="accent1">
                    <a:lumMod val="50000"/>
                  </a:schemeClr>
                </a:solidFill>
                <a:effectLst/>
                <a:latin typeface="Times New Roman" panose="02020603050405020304" pitchFamily="18" charset="0"/>
                <a:ea typeface="MingLiU" panose="02020509000000000000" pitchFamily="49" charset="-120"/>
              </a:rPr>
              <a:t>Calories produced by Carbohydrates = 4 kcal (4 kcal)/gram</a:t>
            </a:r>
          </a:p>
          <a:p>
            <a:pPr marL="342900" marR="6350" lvl="0" indent="-342900" algn="just" rtl="0" fontAlgn="auto">
              <a:lnSpc>
                <a:spcPct val="150000"/>
              </a:lnSpc>
              <a:spcBef>
                <a:spcPts val="300"/>
              </a:spcBef>
              <a:spcAft>
                <a:spcPts val="300"/>
              </a:spcAft>
              <a:buFont typeface="+mj-lt"/>
              <a:buAutoNum type="romanLcPeriod"/>
              <a:tabLst>
                <a:tab pos="609600" algn="l"/>
                <a:tab pos="914400" algn="l"/>
                <a:tab pos="2070735" algn="l"/>
                <a:tab pos="266700" algn="l"/>
              </a:tabLst>
            </a:pPr>
            <a:endParaRPr lang="zh-CN" altLang="zh-CN" sz="1050" b="1" i="1" dirty="0">
              <a:solidFill>
                <a:schemeClr val="accent1">
                  <a:lumMod val="50000"/>
                </a:schemeClr>
              </a:solidFill>
              <a:effectLst/>
              <a:latin typeface="Times New Roman" panose="02020603050405020304" pitchFamily="18" charset="0"/>
              <a:ea typeface="MingLiU" panose="02020509000000000000" pitchFamily="49" charset="-120"/>
            </a:endParaRPr>
          </a:p>
          <a:p>
            <a:pPr marL="342900" marR="6350" lvl="0" indent="-342900" algn="just" fontAlgn="auto">
              <a:lnSpc>
                <a:spcPct val="150000"/>
              </a:lnSpc>
              <a:spcBef>
                <a:spcPts val="300"/>
              </a:spcBef>
              <a:spcAft>
                <a:spcPts val="300"/>
              </a:spcAft>
              <a:buFont typeface="+mj-lt"/>
              <a:buAutoNum type="romanLcPeriod"/>
              <a:tabLst>
                <a:tab pos="609600" algn="l"/>
                <a:tab pos="914400" algn="l"/>
                <a:tab pos="2070735" algn="l"/>
                <a:tab pos="266700" algn="l"/>
              </a:tabLst>
            </a:pPr>
            <a:r>
              <a:rPr lang="en-US" altLang="zh-CN" sz="1400" b="1" i="1" dirty="0">
                <a:solidFill>
                  <a:schemeClr val="accent1">
                    <a:lumMod val="50000"/>
                  </a:schemeClr>
                </a:solidFill>
                <a:effectLst/>
                <a:latin typeface="Times New Roman" panose="02020603050405020304" pitchFamily="18" charset="0"/>
                <a:ea typeface="MingLiU" panose="02020509000000000000" pitchFamily="49" charset="-120"/>
              </a:rPr>
              <a:t>Calories produced by protein = 4 kcal (4 kcal)/g</a:t>
            </a:r>
          </a:p>
          <a:p>
            <a:pPr marL="342900" marR="6350" lvl="0" indent="-342900" algn="just" fontAlgn="auto">
              <a:lnSpc>
                <a:spcPct val="150000"/>
              </a:lnSpc>
              <a:spcBef>
                <a:spcPts val="300"/>
              </a:spcBef>
              <a:spcAft>
                <a:spcPts val="300"/>
              </a:spcAft>
              <a:buFont typeface="+mj-lt"/>
              <a:buAutoNum type="romanLcPeriod"/>
              <a:tabLst>
                <a:tab pos="609600" algn="l"/>
                <a:tab pos="914400" algn="l"/>
                <a:tab pos="2070735" algn="l"/>
                <a:tab pos="266700" algn="l"/>
              </a:tabLst>
            </a:pPr>
            <a:endParaRPr lang="zh-CN" altLang="zh-CN" sz="1050" b="1" i="1" dirty="0">
              <a:solidFill>
                <a:schemeClr val="accent1">
                  <a:lumMod val="50000"/>
                </a:schemeClr>
              </a:solidFill>
              <a:effectLst/>
              <a:latin typeface="Times New Roman" panose="02020603050405020304" pitchFamily="18" charset="0"/>
              <a:ea typeface="MingLiU" panose="02020509000000000000" pitchFamily="49" charset="-120"/>
            </a:endParaRPr>
          </a:p>
          <a:p>
            <a:pPr marL="342900" marR="6350" lvl="0" indent="-342900" algn="just" fontAlgn="auto">
              <a:lnSpc>
                <a:spcPct val="150000"/>
              </a:lnSpc>
              <a:spcBef>
                <a:spcPts val="300"/>
              </a:spcBef>
              <a:spcAft>
                <a:spcPts val="300"/>
              </a:spcAft>
              <a:buFont typeface="+mj-lt"/>
              <a:buAutoNum type="romanLcPeriod"/>
              <a:tabLst>
                <a:tab pos="609600" algn="l"/>
                <a:tab pos="914400" algn="l"/>
                <a:tab pos="2070735" algn="l"/>
                <a:tab pos="266700" algn="l"/>
              </a:tabLst>
            </a:pPr>
            <a:r>
              <a:rPr lang="en-US" altLang="zh-CN" sz="1400" b="1" i="1" dirty="0">
                <a:solidFill>
                  <a:schemeClr val="accent1">
                    <a:lumMod val="50000"/>
                  </a:schemeClr>
                </a:solidFill>
                <a:effectLst/>
                <a:latin typeface="Times New Roman" panose="02020603050405020304" pitchFamily="18" charset="0"/>
                <a:ea typeface="MingLiU" panose="02020509000000000000" pitchFamily="49" charset="-120"/>
              </a:rPr>
              <a:t>Calories produced by fat = 9 kcal (9 kcal)/g</a:t>
            </a:r>
            <a:endParaRPr lang="zh-CN" altLang="zh-CN" sz="1050" b="1" i="1" dirty="0">
              <a:solidFill>
                <a:schemeClr val="accent1">
                  <a:lumMod val="50000"/>
                </a:schemeClr>
              </a:solidFill>
              <a:effectLst/>
              <a:latin typeface="Times New Roman" panose="02020603050405020304" pitchFamily="18" charset="0"/>
              <a:ea typeface="MingLiU" panose="02020509000000000000" pitchFamily="49" charset="-120"/>
            </a:endParaRPr>
          </a:p>
        </p:txBody>
      </p:sp>
      <p:sp>
        <p:nvSpPr>
          <p:cNvPr id="11" name="文本框 10">
            <a:extLst>
              <a:ext uri="{FF2B5EF4-FFF2-40B4-BE49-F238E27FC236}">
                <a16:creationId xmlns:a16="http://schemas.microsoft.com/office/drawing/2014/main" id="{0FDC7DE1-7A36-D2AD-040B-F2202E113D0B}"/>
              </a:ext>
            </a:extLst>
          </p:cNvPr>
          <p:cNvSpPr txBox="1"/>
          <p:nvPr/>
        </p:nvSpPr>
        <p:spPr>
          <a:xfrm>
            <a:off x="-197864" y="7688"/>
            <a:ext cx="4769864" cy="707886"/>
          </a:xfrm>
          <a:prstGeom prst="rect">
            <a:avLst/>
          </a:prstGeom>
          <a:noFill/>
        </p:spPr>
        <p:txBody>
          <a:bodyPr wrap="square">
            <a:spAutoFit/>
          </a:bodyPr>
          <a:lstStyle/>
          <a:p>
            <a:pPr algn="ctr"/>
            <a:r>
              <a:rPr lang="en-US" altLang="zh-CN" sz="20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According to “The Chinese dietary guideline (2022)” </a:t>
            </a:r>
            <a:endParaRPr lang="zh-CN" altLang="en-US" sz="2000" b="1" dirty="0">
              <a:solidFill>
                <a:schemeClr val="accent1">
                  <a:lumMod val="50000"/>
                </a:schemeClr>
              </a:solidFill>
              <a:effectLst>
                <a:outerShdw blurRad="38100" dist="38100" dir="2700000" algn="tl">
                  <a:srgbClr val="000000">
                    <a:alpha val="43137"/>
                  </a:srgbClr>
                </a:outerShdw>
              </a:effectLst>
            </a:endParaRPr>
          </a:p>
        </p:txBody>
      </p:sp>
      <p:pic>
        <p:nvPicPr>
          <p:cNvPr id="2" name="Google Shape;1189;p60">
            <a:extLst>
              <a:ext uri="{FF2B5EF4-FFF2-40B4-BE49-F238E27FC236}">
                <a16:creationId xmlns:a16="http://schemas.microsoft.com/office/drawing/2014/main" id="{8790FC86-FB7A-A0F4-BFFD-2D687F69B222}"/>
              </a:ext>
            </a:extLst>
          </p:cNvPr>
          <p:cNvPicPr preferRelativeResize="0"/>
          <p:nvPr/>
        </p:nvPicPr>
        <p:blipFill>
          <a:blip r:embed="rId3">
            <a:alphaModFix/>
          </a:blip>
          <a:stretch>
            <a:fillRect/>
          </a:stretch>
        </p:blipFill>
        <p:spPr>
          <a:xfrm>
            <a:off x="7976505" y="66510"/>
            <a:ext cx="1113707" cy="1063275"/>
          </a:xfrm>
          <a:prstGeom prst="rect">
            <a:avLst/>
          </a:prstGeom>
          <a:noFill/>
          <a:ln>
            <a:noFill/>
          </a:ln>
        </p:spPr>
      </p:pic>
      <p:pic>
        <p:nvPicPr>
          <p:cNvPr id="3" name="Google Shape;1188;p60">
            <a:extLst>
              <a:ext uri="{FF2B5EF4-FFF2-40B4-BE49-F238E27FC236}">
                <a16:creationId xmlns:a16="http://schemas.microsoft.com/office/drawing/2014/main" id="{B6403028-6658-0444-D1D2-890E4726D9C4}"/>
              </a:ext>
            </a:extLst>
          </p:cNvPr>
          <p:cNvPicPr preferRelativeResize="0"/>
          <p:nvPr/>
        </p:nvPicPr>
        <p:blipFill>
          <a:blip r:embed="rId4">
            <a:alphaModFix/>
          </a:blip>
          <a:stretch>
            <a:fillRect/>
          </a:stretch>
        </p:blipFill>
        <p:spPr>
          <a:xfrm rot="1757367">
            <a:off x="8772520" y="985946"/>
            <a:ext cx="364159" cy="735894"/>
          </a:xfrm>
          <a:prstGeom prst="rect">
            <a:avLst/>
          </a:prstGeom>
          <a:noFill/>
          <a:ln>
            <a:noFill/>
          </a:ln>
        </p:spPr>
      </p:pic>
    </p:spTree>
    <p:extLst>
      <p:ext uri="{BB962C8B-B14F-4D97-AF65-F5344CB8AC3E}">
        <p14:creationId xmlns:p14="http://schemas.microsoft.com/office/powerpoint/2010/main" val="25297990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35E71A3F-7B9C-42E2-FB79-D03AC395E1F4}"/>
              </a:ext>
            </a:extLst>
          </p:cNvPr>
          <p:cNvGraphicFramePr>
            <a:graphicFrameLocks noGrp="1"/>
          </p:cNvGraphicFramePr>
          <p:nvPr>
            <p:extLst>
              <p:ext uri="{D42A27DB-BD31-4B8C-83A1-F6EECF244321}">
                <p14:modId xmlns:p14="http://schemas.microsoft.com/office/powerpoint/2010/main" val="778017054"/>
              </p:ext>
            </p:extLst>
          </p:nvPr>
        </p:nvGraphicFramePr>
        <p:xfrm>
          <a:off x="2569348" y="2296064"/>
          <a:ext cx="3842018" cy="2351316"/>
        </p:xfrm>
        <a:graphic>
          <a:graphicData uri="http://schemas.openxmlformats.org/drawingml/2006/table">
            <a:tbl>
              <a:tblPr firstRow="1" firstCol="1" bandRow="1">
                <a:tableStyleId>{BC89EF96-8CEA-46FF-86C4-4CE0E7609802}</a:tableStyleId>
              </a:tblPr>
              <a:tblGrid>
                <a:gridCol w="1921009">
                  <a:extLst>
                    <a:ext uri="{9D8B030D-6E8A-4147-A177-3AD203B41FA5}">
                      <a16:colId xmlns:a16="http://schemas.microsoft.com/office/drawing/2014/main" val="4242031746"/>
                    </a:ext>
                  </a:extLst>
                </a:gridCol>
                <a:gridCol w="1921009">
                  <a:extLst>
                    <a:ext uri="{9D8B030D-6E8A-4147-A177-3AD203B41FA5}">
                      <a16:colId xmlns:a16="http://schemas.microsoft.com/office/drawing/2014/main" val="3756216997"/>
                    </a:ext>
                  </a:extLst>
                </a:gridCol>
              </a:tblGrid>
              <a:tr h="587829">
                <a:tc>
                  <a:txBody>
                    <a:bodyPr/>
                    <a:lstStyle/>
                    <a:p>
                      <a:pPr algn="just">
                        <a:lnSpc>
                          <a:spcPct val="150000"/>
                        </a:lnSpc>
                      </a:pPr>
                      <a:r>
                        <a:rPr lang="en-US" sz="1400" b="1" kern="100" dirty="0">
                          <a:solidFill>
                            <a:schemeClr val="accent1">
                              <a:lumMod val="50000"/>
                            </a:schemeClr>
                          </a:solidFill>
                          <a:effectLst/>
                          <a:latin typeface="Times New Roman" panose="02020603050405020304" pitchFamily="18" charset="0"/>
                          <a:cs typeface="Times New Roman" panose="02020603050405020304" pitchFamily="18" charset="0"/>
                        </a:rPr>
                        <a:t>Dietary fiber</a:t>
                      </a:r>
                      <a:endParaRPr lang="zh-CN" sz="1100" b="1" kern="100" dirty="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b="1" kern="100" dirty="0">
                          <a:solidFill>
                            <a:schemeClr val="accent1">
                              <a:lumMod val="50000"/>
                            </a:schemeClr>
                          </a:solidFill>
                          <a:effectLst/>
                          <a:latin typeface="Times New Roman" panose="02020603050405020304" pitchFamily="18" charset="0"/>
                          <a:cs typeface="Times New Roman" panose="02020603050405020304" pitchFamily="18" charset="0"/>
                        </a:rPr>
                        <a:t>25g</a:t>
                      </a:r>
                      <a:endParaRPr lang="zh-CN" sz="1100" b="1" kern="100" dirty="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0502636"/>
                  </a:ext>
                </a:extLst>
              </a:tr>
              <a:tr h="587829">
                <a:tc>
                  <a:txBody>
                    <a:bodyPr/>
                    <a:lstStyle/>
                    <a:p>
                      <a:pPr algn="just">
                        <a:lnSpc>
                          <a:spcPct val="150000"/>
                        </a:lnSpc>
                      </a:pPr>
                      <a:r>
                        <a:rPr lang="en-US" sz="1400" b="1" kern="100">
                          <a:solidFill>
                            <a:schemeClr val="accent1">
                              <a:lumMod val="50000"/>
                            </a:schemeClr>
                          </a:solidFill>
                          <a:effectLst/>
                          <a:latin typeface="Times New Roman" panose="02020603050405020304" pitchFamily="18" charset="0"/>
                          <a:cs typeface="Times New Roman" panose="02020603050405020304" pitchFamily="18" charset="0"/>
                        </a:rPr>
                        <a:t>Calcium</a:t>
                      </a:r>
                      <a:endParaRPr lang="zh-CN" sz="1100" b="1" kern="10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b="1" kern="100" dirty="0">
                          <a:solidFill>
                            <a:schemeClr val="accent1">
                              <a:lumMod val="50000"/>
                            </a:schemeClr>
                          </a:solidFill>
                          <a:effectLst/>
                          <a:latin typeface="Times New Roman" panose="02020603050405020304" pitchFamily="18" charset="0"/>
                          <a:cs typeface="Times New Roman" panose="02020603050405020304" pitchFamily="18" charset="0"/>
                        </a:rPr>
                        <a:t>800mg</a:t>
                      </a:r>
                      <a:endParaRPr lang="zh-CN" sz="1100" b="1" kern="100" dirty="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51928917"/>
                  </a:ext>
                </a:extLst>
              </a:tr>
              <a:tr h="587829">
                <a:tc>
                  <a:txBody>
                    <a:bodyPr/>
                    <a:lstStyle/>
                    <a:p>
                      <a:pPr algn="just">
                        <a:lnSpc>
                          <a:spcPct val="150000"/>
                        </a:lnSpc>
                      </a:pPr>
                      <a:r>
                        <a:rPr lang="en-US" sz="1400" b="1" kern="100">
                          <a:solidFill>
                            <a:schemeClr val="accent1">
                              <a:lumMod val="50000"/>
                            </a:schemeClr>
                          </a:solidFill>
                          <a:effectLst/>
                          <a:latin typeface="Times New Roman" panose="02020603050405020304" pitchFamily="18" charset="0"/>
                          <a:cs typeface="Times New Roman" panose="02020603050405020304" pitchFamily="18" charset="0"/>
                        </a:rPr>
                        <a:t>Sodium</a:t>
                      </a:r>
                      <a:endParaRPr lang="zh-CN" sz="1100" b="1" kern="10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b="1" kern="100" dirty="0">
                          <a:solidFill>
                            <a:schemeClr val="accent1">
                              <a:lumMod val="50000"/>
                            </a:schemeClr>
                          </a:solidFill>
                          <a:effectLst/>
                          <a:latin typeface="Times New Roman" panose="02020603050405020304" pitchFamily="18" charset="0"/>
                          <a:cs typeface="Times New Roman" panose="02020603050405020304" pitchFamily="18" charset="0"/>
                        </a:rPr>
                        <a:t>1500mg</a:t>
                      </a:r>
                      <a:endParaRPr lang="zh-CN" sz="1100" b="1" kern="100" dirty="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5587931"/>
                  </a:ext>
                </a:extLst>
              </a:tr>
              <a:tr h="587829">
                <a:tc>
                  <a:txBody>
                    <a:bodyPr/>
                    <a:lstStyle/>
                    <a:p>
                      <a:pPr algn="just">
                        <a:lnSpc>
                          <a:spcPct val="150000"/>
                        </a:lnSpc>
                      </a:pPr>
                      <a:r>
                        <a:rPr lang="en-US" sz="1400" b="1" kern="100" dirty="0">
                          <a:solidFill>
                            <a:schemeClr val="accent1">
                              <a:lumMod val="50000"/>
                            </a:schemeClr>
                          </a:solidFill>
                          <a:effectLst/>
                          <a:latin typeface="Times New Roman" panose="02020603050405020304" pitchFamily="18" charset="0"/>
                          <a:cs typeface="Times New Roman" panose="02020603050405020304" pitchFamily="18" charset="0"/>
                        </a:rPr>
                        <a:t>Vitamin C</a:t>
                      </a:r>
                      <a:endParaRPr lang="zh-CN" sz="1100" b="1" kern="100" dirty="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b="1" kern="100" dirty="0">
                          <a:solidFill>
                            <a:schemeClr val="accent1">
                              <a:lumMod val="50000"/>
                            </a:schemeClr>
                          </a:solidFill>
                          <a:effectLst/>
                          <a:latin typeface="Times New Roman" panose="02020603050405020304" pitchFamily="18" charset="0"/>
                          <a:cs typeface="Times New Roman" panose="02020603050405020304" pitchFamily="18" charset="0"/>
                        </a:rPr>
                        <a:t>100mg</a:t>
                      </a:r>
                      <a:endParaRPr lang="zh-CN" sz="1100" b="1" kern="100" dirty="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8785041"/>
                  </a:ext>
                </a:extLst>
              </a:tr>
            </a:tbl>
          </a:graphicData>
        </a:graphic>
      </p:graphicFrame>
      <p:sp>
        <p:nvSpPr>
          <p:cNvPr id="5" name="文本框 4">
            <a:extLst>
              <a:ext uri="{FF2B5EF4-FFF2-40B4-BE49-F238E27FC236}">
                <a16:creationId xmlns:a16="http://schemas.microsoft.com/office/drawing/2014/main" id="{079DF0C9-77FB-F7FB-DD41-C775A20895B9}"/>
              </a:ext>
            </a:extLst>
          </p:cNvPr>
          <p:cNvSpPr txBox="1"/>
          <p:nvPr/>
        </p:nvSpPr>
        <p:spPr>
          <a:xfrm>
            <a:off x="2130537" y="1502931"/>
            <a:ext cx="4719640" cy="646331"/>
          </a:xfrm>
          <a:prstGeom prst="rect">
            <a:avLst/>
          </a:prstGeom>
          <a:noFill/>
        </p:spPr>
        <p:txBody>
          <a:bodyPr wrap="square" rtlCol="0">
            <a:spAutoFit/>
          </a:bodyPr>
          <a:lstStyle/>
          <a:p>
            <a:pPr algn="ctr"/>
            <a:r>
              <a:rPr lang="en-US" altLang="zh-CN" sz="1800" b="1" dirty="0">
                <a:solidFill>
                  <a:schemeClr val="accent1">
                    <a:lumMod val="50000"/>
                  </a:schemeClr>
                </a:solidFill>
                <a:latin typeface="Times New Roman" panose="02020603050405020304" pitchFamily="18" charset="0"/>
                <a:cs typeface="Times New Roman" panose="02020603050405020304" pitchFamily="18" charset="0"/>
              </a:rPr>
              <a:t>For other trace elements (dietary fiber, sodium, vitamin C, calcium)</a:t>
            </a:r>
            <a:endParaRPr lang="zh-CN" altLang="en-US" sz="1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Google Shape;850;p46">
            <a:extLst>
              <a:ext uri="{FF2B5EF4-FFF2-40B4-BE49-F238E27FC236}">
                <a16:creationId xmlns:a16="http://schemas.microsoft.com/office/drawing/2014/main" id="{EF35741F-950D-5D8D-2BD2-B9360E9E6BA7}"/>
              </a:ext>
            </a:extLst>
          </p:cNvPr>
          <p:cNvSpPr/>
          <p:nvPr/>
        </p:nvSpPr>
        <p:spPr>
          <a:xfrm>
            <a:off x="7587786" y="3826649"/>
            <a:ext cx="1617686" cy="1465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856;p46">
            <a:extLst>
              <a:ext uri="{FF2B5EF4-FFF2-40B4-BE49-F238E27FC236}">
                <a16:creationId xmlns:a16="http://schemas.microsoft.com/office/drawing/2014/main" id="{97F85581-3C72-28A4-990B-AE8406CA9696}"/>
              </a:ext>
            </a:extLst>
          </p:cNvPr>
          <p:cNvPicPr preferRelativeResize="0"/>
          <p:nvPr/>
        </p:nvPicPr>
        <p:blipFill>
          <a:blip r:embed="rId2">
            <a:alphaModFix/>
          </a:blip>
          <a:stretch>
            <a:fillRect/>
          </a:stretch>
        </p:blipFill>
        <p:spPr>
          <a:xfrm rot="3441127">
            <a:off x="7780133" y="3828727"/>
            <a:ext cx="1416589" cy="1460943"/>
          </a:xfrm>
          <a:prstGeom prst="rect">
            <a:avLst/>
          </a:prstGeom>
          <a:noFill/>
          <a:ln>
            <a:noFill/>
          </a:ln>
        </p:spPr>
      </p:pic>
      <p:pic>
        <p:nvPicPr>
          <p:cNvPr id="10" name="Google Shape;983;p51">
            <a:extLst>
              <a:ext uri="{FF2B5EF4-FFF2-40B4-BE49-F238E27FC236}">
                <a16:creationId xmlns:a16="http://schemas.microsoft.com/office/drawing/2014/main" id="{E41F1D60-A9D9-E165-531F-8E98441FDE05}"/>
              </a:ext>
            </a:extLst>
          </p:cNvPr>
          <p:cNvPicPr preferRelativeResize="0"/>
          <p:nvPr/>
        </p:nvPicPr>
        <p:blipFill>
          <a:blip r:embed="rId3">
            <a:alphaModFix/>
          </a:blip>
          <a:stretch>
            <a:fillRect/>
          </a:stretch>
        </p:blipFill>
        <p:spPr>
          <a:xfrm>
            <a:off x="0" y="3380249"/>
            <a:ext cx="1696964" cy="1763251"/>
          </a:xfrm>
          <a:prstGeom prst="rect">
            <a:avLst/>
          </a:prstGeom>
          <a:noFill/>
          <a:ln>
            <a:noFill/>
          </a:ln>
        </p:spPr>
      </p:pic>
      <p:sp>
        <p:nvSpPr>
          <p:cNvPr id="4" name="文本框 3">
            <a:extLst>
              <a:ext uri="{FF2B5EF4-FFF2-40B4-BE49-F238E27FC236}">
                <a16:creationId xmlns:a16="http://schemas.microsoft.com/office/drawing/2014/main" id="{6B2175B6-D16A-7A29-924A-358191402EF3}"/>
              </a:ext>
            </a:extLst>
          </p:cNvPr>
          <p:cNvSpPr txBox="1"/>
          <p:nvPr/>
        </p:nvSpPr>
        <p:spPr>
          <a:xfrm>
            <a:off x="589341" y="221860"/>
            <a:ext cx="7965318" cy="1023165"/>
          </a:xfrm>
          <a:prstGeom prst="rect">
            <a:avLst/>
          </a:prstGeom>
          <a:noFill/>
        </p:spPr>
        <p:txBody>
          <a:bodyPr wrap="square">
            <a:spAutoFit/>
          </a:bodyPr>
          <a:lstStyle/>
          <a:p>
            <a:pPr marR="6350" lvl="0" algn="just" rtl="0">
              <a:lnSpc>
                <a:spcPct val="150000"/>
              </a:lnSpc>
              <a:spcBef>
                <a:spcPts val="300"/>
              </a:spcBef>
              <a:spcAft>
                <a:spcPts val="300"/>
              </a:spcAft>
              <a:tabLst>
                <a:tab pos="609600" algn="l"/>
                <a:tab pos="914400" algn="l"/>
                <a:tab pos="2070735" algn="l"/>
              </a:tabLst>
            </a:pPr>
            <a:r>
              <a:rPr lang="en-US" altLang="zh-CN" sz="1400" dirty="0">
                <a:effectLst/>
                <a:latin typeface="Times New Roman" panose="02020603050405020304" pitchFamily="18" charset="0"/>
                <a:ea typeface="MingLiU" panose="02020509000000000000" pitchFamily="49" charset="-120"/>
              </a:rPr>
              <a:t>For other trace elements (dietary fiber, sodium, vitamin C, calcium), because their amounts should be consumed each day is basically the same for people with different conditions (gender, age, etc.), we find the table in “The Chinese dietary guideline (2022)” as below:</a:t>
            </a:r>
            <a:endParaRPr lang="zh-CN" altLang="zh-CN" sz="1050" dirty="0">
              <a:effectLst/>
              <a:latin typeface="Times New Roman" panose="02020603050405020304" pitchFamily="18" charset="0"/>
              <a:ea typeface="MingLiU" panose="02020509000000000000" pitchFamily="49" charset="-120"/>
            </a:endParaRPr>
          </a:p>
        </p:txBody>
      </p:sp>
    </p:spTree>
    <p:extLst>
      <p:ext uri="{BB962C8B-B14F-4D97-AF65-F5344CB8AC3E}">
        <p14:creationId xmlns:p14="http://schemas.microsoft.com/office/powerpoint/2010/main" val="540718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F9B8BD-A33F-97B0-6D55-9AA6117180AA}"/>
              </a:ext>
            </a:extLst>
          </p:cNvPr>
          <p:cNvSpPr txBox="1"/>
          <p:nvPr/>
        </p:nvSpPr>
        <p:spPr>
          <a:xfrm>
            <a:off x="1878654" y="313535"/>
            <a:ext cx="5690546" cy="4285597"/>
          </a:xfrm>
          <a:prstGeom prst="rect">
            <a:avLst/>
          </a:prstGeom>
          <a:noFill/>
        </p:spPr>
        <p:txBody>
          <a:bodyPr wrap="square">
            <a:spAutoFit/>
          </a:bodyPr>
          <a:lstStyle/>
          <a:p>
            <a:pPr marL="342900" marR="6350" lvl="0" indent="-342900" algn="just" rtl="0">
              <a:lnSpc>
                <a:spcPct val="150000"/>
              </a:lnSpc>
              <a:spcBef>
                <a:spcPts val="300"/>
              </a:spcBef>
              <a:spcAft>
                <a:spcPts val="300"/>
              </a:spcAft>
              <a:buFont typeface="+mj-lt"/>
              <a:buAutoNum type="romanLcPeriod"/>
              <a:tabLst>
                <a:tab pos="609600" algn="l"/>
                <a:tab pos="914400" algn="l"/>
                <a:tab pos="2070735" algn="l"/>
              </a:tabLst>
            </a:pPr>
            <a:endParaRPr lang="en-US" altLang="zh-CN" sz="1400" dirty="0">
              <a:effectLst/>
              <a:latin typeface="Times New Roman" panose="02020603050405020304" pitchFamily="18" charset="0"/>
              <a:ea typeface="MingLiU" panose="02020509000000000000" pitchFamily="49" charset="-120"/>
              <a:cs typeface="Times New Roman" panose="02020603050405020304" pitchFamily="18" charset="0"/>
            </a:endParaRPr>
          </a:p>
          <a:p>
            <a:pPr marR="6350" lvl="0" algn="ctr" rtl="0">
              <a:lnSpc>
                <a:spcPct val="150000"/>
              </a:lnSpc>
              <a:spcBef>
                <a:spcPts val="300"/>
              </a:spcBef>
              <a:spcAft>
                <a:spcPts val="300"/>
              </a:spcAft>
              <a:tabLst>
                <a:tab pos="609600" algn="l"/>
                <a:tab pos="914400" algn="l"/>
                <a:tab pos="2070735" algn="l"/>
              </a:tabLst>
            </a:pPr>
            <a:r>
              <a:rPr lang="en-US" altLang="zh-CN" sz="2000" b="1" i="1" dirty="0">
                <a:effectLst/>
                <a:latin typeface="Times New Roman" panose="02020603050405020304" pitchFamily="18" charset="0"/>
                <a:ea typeface="MingLiU" panose="02020509000000000000" pitchFamily="49" charset="-120"/>
                <a:cs typeface="Times New Roman" panose="02020603050405020304" pitchFamily="18" charset="0"/>
              </a:rPr>
              <a:t>Proportion </a:t>
            </a:r>
            <a:r>
              <a:rPr lang="en-US" altLang="zh-CN" sz="2000" b="1" i="1" dirty="0">
                <a:latin typeface="Times New Roman" panose="02020603050405020304" pitchFamily="18" charset="0"/>
                <a:ea typeface="MingLiU" panose="02020509000000000000" pitchFamily="49" charset="-120"/>
                <a:cs typeface="Times New Roman" panose="02020603050405020304" pitchFamily="18" charset="0"/>
              </a:rPr>
              <a:t>Information</a:t>
            </a:r>
            <a:endParaRPr lang="en-US" altLang="zh-CN" sz="2000" b="1" i="1" dirty="0">
              <a:effectLst/>
              <a:latin typeface="Times New Roman" panose="02020603050405020304" pitchFamily="18" charset="0"/>
              <a:ea typeface="MingLiU" panose="02020509000000000000" pitchFamily="49" charset="-120"/>
              <a:cs typeface="Times New Roman" panose="02020603050405020304" pitchFamily="18" charset="0"/>
            </a:endParaRPr>
          </a:p>
          <a:p>
            <a:pPr marR="6350" lvl="0" algn="just" rtl="0">
              <a:lnSpc>
                <a:spcPct val="150000"/>
              </a:lnSpc>
              <a:spcBef>
                <a:spcPts val="300"/>
              </a:spcBef>
              <a:spcAft>
                <a:spcPts val="300"/>
              </a:spcAft>
              <a:tabLst>
                <a:tab pos="609600" algn="l"/>
                <a:tab pos="914400" algn="l"/>
                <a:tab pos="2070735" algn="l"/>
              </a:tabLst>
            </a:pPr>
            <a:r>
              <a:rPr lang="en-US" altLang="zh-CN" sz="1400" b="1" dirty="0">
                <a:effectLst>
                  <a:outerShdw blurRad="38100" dist="38100" dir="2700000" algn="tl">
                    <a:srgbClr val="000000">
                      <a:alpha val="43137"/>
                    </a:srgbClr>
                  </a:outerShdw>
                </a:effectLst>
                <a:latin typeface="Times New Roman" panose="02020603050405020304" pitchFamily="18" charset="0"/>
                <a:ea typeface="MingLiU" panose="02020509000000000000" pitchFamily="49" charset="-120"/>
                <a:cs typeface="Times New Roman" panose="02020603050405020304" pitchFamily="18" charset="0"/>
              </a:rPr>
              <a:t>For Fat, Carbohydrates, Protein, Sodium, and Calcium: </a:t>
            </a:r>
          </a:p>
          <a:p>
            <a:pPr marR="6350" lvl="0" algn="just" rtl="0">
              <a:lnSpc>
                <a:spcPct val="150000"/>
              </a:lnSpc>
              <a:spcBef>
                <a:spcPts val="300"/>
              </a:spcBef>
              <a:spcAft>
                <a:spcPts val="300"/>
              </a:spcAft>
              <a:tabLst>
                <a:tab pos="609600" algn="l"/>
                <a:tab pos="914400" algn="l"/>
                <a:tab pos="2070735" algn="l"/>
              </a:tabLst>
            </a:pPr>
            <a:r>
              <a:rPr lang="en-US" altLang="zh-CN" sz="1400" dirty="0">
                <a:effectLst/>
                <a:latin typeface="Times New Roman" panose="02020603050405020304" pitchFamily="18" charset="0"/>
                <a:ea typeface="MingLiU" panose="02020509000000000000" pitchFamily="49" charset="-120"/>
                <a:cs typeface="Times New Roman" panose="02020603050405020304" pitchFamily="18" charset="0"/>
              </a:rPr>
              <a:t>the proportion is the distribution of their quantities, and the calory numbers are mainly obtained from these elements;</a:t>
            </a:r>
            <a:endParaRPr lang="zh-CN" altLang="zh-CN" sz="1050" dirty="0">
              <a:effectLst/>
              <a:latin typeface="Times New Roman" panose="02020603050405020304" pitchFamily="18" charset="0"/>
              <a:ea typeface="MingLiU" panose="02020509000000000000" pitchFamily="49" charset="-120"/>
              <a:cs typeface="Times New Roman" panose="02020603050405020304" pitchFamily="18" charset="0"/>
            </a:endParaRPr>
          </a:p>
          <a:p>
            <a:pPr marR="6350" lvl="0" algn="just">
              <a:lnSpc>
                <a:spcPct val="150000"/>
              </a:lnSpc>
              <a:spcBef>
                <a:spcPts val="300"/>
              </a:spcBef>
              <a:spcAft>
                <a:spcPts val="300"/>
              </a:spcAft>
              <a:tabLst>
                <a:tab pos="609600" algn="l"/>
                <a:tab pos="914400" algn="l"/>
                <a:tab pos="2070735" algn="l"/>
              </a:tabLst>
            </a:pPr>
            <a:r>
              <a:rPr lang="en-US" altLang="zh-CN" sz="1400" b="1" dirty="0">
                <a:effectLst>
                  <a:outerShdw blurRad="38100" dist="38100" dir="2700000" algn="tl">
                    <a:srgbClr val="000000">
                      <a:alpha val="43137"/>
                    </a:srgbClr>
                  </a:outerShdw>
                </a:effectLst>
                <a:latin typeface="Times New Roman" panose="02020603050405020304" pitchFamily="18" charset="0"/>
                <a:ea typeface="MingLiU" panose="02020509000000000000" pitchFamily="49" charset="-120"/>
                <a:cs typeface="Times New Roman" panose="02020603050405020304" pitchFamily="18" charset="0"/>
              </a:rPr>
              <a:t>For </a:t>
            </a:r>
            <a:r>
              <a:rPr lang="en-US" altLang="zh-CN" b="1" dirty="0">
                <a:effectLst>
                  <a:outerShdw blurRad="38100" dist="38100" dir="2700000" algn="tl">
                    <a:srgbClr val="000000">
                      <a:alpha val="43137"/>
                    </a:srgbClr>
                  </a:outerShdw>
                </a:effectLst>
                <a:latin typeface="Times New Roman" panose="02020603050405020304" pitchFamily="18" charset="0"/>
                <a:ea typeface="MingLiU" panose="02020509000000000000" pitchFamily="49" charset="-120"/>
                <a:cs typeface="Times New Roman" panose="02020603050405020304" pitchFamily="18" charset="0"/>
              </a:rPr>
              <a:t>D</a:t>
            </a:r>
            <a:r>
              <a:rPr lang="en-US" altLang="zh-CN" sz="1400" b="1" dirty="0">
                <a:effectLst>
                  <a:outerShdw blurRad="38100" dist="38100" dir="2700000" algn="tl">
                    <a:srgbClr val="000000">
                      <a:alpha val="43137"/>
                    </a:srgbClr>
                  </a:outerShdw>
                </a:effectLst>
                <a:latin typeface="Times New Roman" panose="02020603050405020304" pitchFamily="18" charset="0"/>
                <a:ea typeface="MingLiU" panose="02020509000000000000" pitchFamily="49" charset="-120"/>
                <a:cs typeface="Times New Roman" panose="02020603050405020304" pitchFamily="18" charset="0"/>
              </a:rPr>
              <a:t>ietary </a:t>
            </a:r>
            <a:r>
              <a:rPr lang="en-US" altLang="zh-CN" b="1" dirty="0">
                <a:effectLst>
                  <a:outerShdw blurRad="38100" dist="38100" dir="2700000" algn="tl">
                    <a:srgbClr val="000000">
                      <a:alpha val="43137"/>
                    </a:srgbClr>
                  </a:outerShdw>
                </a:effectLst>
                <a:latin typeface="Times New Roman" panose="02020603050405020304" pitchFamily="18" charset="0"/>
                <a:ea typeface="MingLiU" panose="02020509000000000000" pitchFamily="49" charset="-120"/>
                <a:cs typeface="Times New Roman" panose="02020603050405020304" pitchFamily="18" charset="0"/>
              </a:rPr>
              <a:t>F</a:t>
            </a:r>
            <a:r>
              <a:rPr lang="en-US" altLang="zh-CN" sz="1400" b="1" dirty="0">
                <a:effectLst>
                  <a:outerShdw blurRad="38100" dist="38100" dir="2700000" algn="tl">
                    <a:srgbClr val="000000">
                      <a:alpha val="43137"/>
                    </a:srgbClr>
                  </a:outerShdw>
                </a:effectLst>
                <a:latin typeface="Times New Roman" panose="02020603050405020304" pitchFamily="18" charset="0"/>
                <a:ea typeface="MingLiU" panose="02020509000000000000" pitchFamily="49" charset="-120"/>
                <a:cs typeface="Times New Roman" panose="02020603050405020304" pitchFamily="18" charset="0"/>
              </a:rPr>
              <a:t>iber</a:t>
            </a:r>
            <a:r>
              <a:rPr lang="en-US" altLang="zh-CN" sz="1400" dirty="0">
                <a:effectLst/>
                <a:latin typeface="Times New Roman" panose="02020603050405020304" pitchFamily="18" charset="0"/>
                <a:ea typeface="MingLiU" panose="02020509000000000000" pitchFamily="49" charset="-120"/>
                <a:cs typeface="Times New Roman" panose="02020603050405020304" pitchFamily="18" charset="0"/>
              </a:rPr>
              <a:t>: </a:t>
            </a:r>
          </a:p>
          <a:p>
            <a:pPr marR="6350" lvl="0" algn="just">
              <a:lnSpc>
                <a:spcPct val="150000"/>
              </a:lnSpc>
              <a:spcBef>
                <a:spcPts val="300"/>
              </a:spcBef>
              <a:spcAft>
                <a:spcPts val="300"/>
              </a:spcAft>
              <a:tabLst>
                <a:tab pos="609600" algn="l"/>
                <a:tab pos="914400" algn="l"/>
                <a:tab pos="2070735" algn="l"/>
              </a:tabLst>
            </a:pPr>
            <a:r>
              <a:rPr lang="en-US" altLang="zh-CN" dirty="0">
                <a:latin typeface="Times New Roman" panose="02020603050405020304" pitchFamily="18" charset="0"/>
                <a:ea typeface="MingLiU" panose="02020509000000000000" pitchFamily="49" charset="-120"/>
                <a:cs typeface="Times New Roman" panose="02020603050405020304" pitchFamily="18" charset="0"/>
              </a:rPr>
              <a:t>D</a:t>
            </a:r>
            <a:r>
              <a:rPr lang="en-US" altLang="zh-CN" sz="1400" dirty="0">
                <a:effectLst/>
                <a:latin typeface="Times New Roman" panose="02020603050405020304" pitchFamily="18" charset="0"/>
                <a:ea typeface="MingLiU" panose="02020509000000000000" pitchFamily="49" charset="-120"/>
                <a:cs typeface="Times New Roman" panose="02020603050405020304" pitchFamily="18" charset="0"/>
              </a:rPr>
              <a:t>ietary fiber only exists in </a:t>
            </a:r>
            <a:r>
              <a:rPr lang="en-US" altLang="zh-CN" sz="1400" u="sng" dirty="0">
                <a:effectLst/>
                <a:latin typeface="Times New Roman" panose="02020603050405020304" pitchFamily="18" charset="0"/>
                <a:ea typeface="MingLiU" panose="02020509000000000000" pitchFamily="49" charset="-120"/>
                <a:cs typeface="Times New Roman" panose="02020603050405020304" pitchFamily="18" charset="0"/>
              </a:rPr>
              <a:t>fruits, vegetables and cereals</a:t>
            </a:r>
            <a:r>
              <a:rPr lang="en-US" altLang="zh-CN" sz="1400" dirty="0">
                <a:effectLst/>
                <a:latin typeface="Times New Roman" panose="02020603050405020304" pitchFamily="18" charset="0"/>
                <a:ea typeface="MingLiU" panose="02020509000000000000" pitchFamily="49" charset="-120"/>
                <a:cs typeface="Times New Roman" panose="02020603050405020304" pitchFamily="18" charset="0"/>
              </a:rPr>
              <a:t>, so the proportion is the distribution of only these 3 categories;</a:t>
            </a:r>
          </a:p>
          <a:p>
            <a:pPr marR="6350" algn="just">
              <a:lnSpc>
                <a:spcPct val="150000"/>
              </a:lnSpc>
              <a:spcBef>
                <a:spcPts val="300"/>
              </a:spcBef>
              <a:spcAft>
                <a:spcPts val="300"/>
              </a:spcAft>
              <a:tabLst>
                <a:tab pos="609600" algn="l"/>
                <a:tab pos="914400" algn="l"/>
                <a:tab pos="2070735" algn="l"/>
              </a:tabLst>
            </a:pPr>
            <a:r>
              <a:rPr lang="en-US" altLang="zh-CN" sz="14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For Vitamin C: </a:t>
            </a:r>
          </a:p>
          <a:p>
            <a:pPr marR="6350" algn="just">
              <a:lnSpc>
                <a:spcPct val="150000"/>
              </a:lnSpc>
              <a:spcBef>
                <a:spcPts val="300"/>
              </a:spcBef>
              <a:spcAft>
                <a:spcPts val="300"/>
              </a:spcAft>
              <a:tabLst>
                <a:tab pos="609600" algn="l"/>
                <a:tab pos="914400" algn="l"/>
                <a:tab pos="2070735" algn="l"/>
              </a:tabLst>
            </a:pPr>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ecause VC cannot exist in high temperature, </a:t>
            </a:r>
            <a:r>
              <a:rPr lang="en-US" altLang="zh-CN" dirty="0">
                <a:latin typeface="Times New Roman" panose="02020603050405020304" pitchFamily="18" charset="0"/>
                <a:ea typeface="宋体" panose="02010600030101010101" pitchFamily="2" charset="-122"/>
                <a:cs typeface="Times New Roman" panose="02020603050405020304" pitchFamily="18" charset="0"/>
              </a:rPr>
              <a:t>it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 can only be </a:t>
            </a:r>
            <a:r>
              <a:rPr lang="en-US" altLang="zh-CN" dirty="0">
                <a:latin typeface="Times New Roman" panose="02020603050405020304" pitchFamily="18" charset="0"/>
                <a:ea typeface="宋体" panose="02010600030101010101" pitchFamily="2" charset="-122"/>
                <a:cs typeface="Times New Roman" panose="02020603050405020304" pitchFamily="18" charset="0"/>
              </a:rPr>
              <a:t>obtained</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400" u="sng" dirty="0">
                <a:effectLst/>
                <a:latin typeface="Times New Roman" panose="02020603050405020304" pitchFamily="18" charset="0"/>
                <a:ea typeface="宋体" panose="02010600030101010101" pitchFamily="2" charset="-122"/>
                <a:cs typeface="Times New Roman" panose="02020603050405020304" pitchFamily="18" charset="0"/>
              </a:rPr>
              <a:t>fruits</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mainly </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raw), so the proportion of VC is only </a:t>
            </a:r>
            <a:r>
              <a:rPr lang="en-US" altLang="zh-CN" dirty="0">
                <a:latin typeface="Times New Roman" panose="02020603050405020304" pitchFamily="18" charset="0"/>
                <a:ea typeface="宋体" panose="02010600030101010101" pitchFamily="2" charset="-122"/>
                <a:cs typeface="Times New Roman" panose="02020603050405020304" pitchFamily="18" charset="0"/>
              </a:rPr>
              <a:t>supplied</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 by fruits.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76619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ctrTitle"/>
          </p:nvPr>
        </p:nvSpPr>
        <p:spPr>
          <a:xfrm>
            <a:off x="628095" y="2130136"/>
            <a:ext cx="7887809" cy="509601"/>
          </a:xfrm>
          <a:prstGeom prst="rect">
            <a:avLst/>
          </a:prstGeom>
        </p:spPr>
        <p:txBody>
          <a:bodyPr spcFirstLastPara="1" wrap="square" lIns="91425" tIns="91425" rIns="91425" bIns="91425" anchor="ctr" anchorCtr="0">
            <a:noAutofit/>
          </a:bodyPr>
          <a:lstStyle/>
          <a:p>
            <a:pPr lvl="0"/>
            <a:r>
              <a:rPr lang="en-US" altLang="zh-CN" b="1" dirty="0"/>
              <a:t>Search by nutritional standards using </a:t>
            </a:r>
            <a:br>
              <a:rPr lang="en-US" altLang="zh-CN" b="1" dirty="0"/>
            </a:br>
            <a:r>
              <a:rPr lang="en-US" altLang="zh-CN" sz="3200" b="1" i="1" dirty="0"/>
              <a:t>Elasticsearch</a:t>
            </a:r>
            <a:endParaRPr lang="zh-CN" altLang="zh-CN" b="1" i="1" dirty="0"/>
          </a:p>
        </p:txBody>
      </p:sp>
      <p:sp>
        <p:nvSpPr>
          <p:cNvPr id="210" name="Google Shape;210;p3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04</a:t>
            </a:r>
            <a:endParaRPr dirty="0"/>
          </a:p>
        </p:txBody>
      </p:sp>
      <p:pic>
        <p:nvPicPr>
          <p:cNvPr id="211" name="Google Shape;211;p36"/>
          <p:cNvPicPr preferRelativeResize="0"/>
          <p:nvPr/>
        </p:nvPicPr>
        <p:blipFill>
          <a:blip r:embed="rId3">
            <a:alphaModFix/>
          </a:blip>
          <a:stretch>
            <a:fillRect/>
          </a:stretch>
        </p:blipFill>
        <p:spPr>
          <a:xfrm>
            <a:off x="5822399" y="3709754"/>
            <a:ext cx="1670011" cy="1768350"/>
          </a:xfrm>
          <a:prstGeom prst="rect">
            <a:avLst/>
          </a:prstGeom>
          <a:noFill/>
          <a:ln>
            <a:noFill/>
          </a:ln>
        </p:spPr>
      </p:pic>
      <p:pic>
        <p:nvPicPr>
          <p:cNvPr id="212" name="Google Shape;212;p36"/>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213" name="Google Shape;213;p36"/>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214" name="Google Shape;214;p36"/>
          <p:cNvPicPr preferRelativeResize="0"/>
          <p:nvPr/>
        </p:nvPicPr>
        <p:blipFill>
          <a:blip r:embed="rId6">
            <a:alphaModFix/>
          </a:blip>
          <a:stretch>
            <a:fillRect/>
          </a:stretch>
        </p:blipFill>
        <p:spPr>
          <a:xfrm>
            <a:off x="-503175" y="3768265"/>
            <a:ext cx="1582008" cy="1690668"/>
          </a:xfrm>
          <a:prstGeom prst="rect">
            <a:avLst/>
          </a:prstGeom>
          <a:noFill/>
          <a:ln>
            <a:noFill/>
          </a:ln>
        </p:spPr>
      </p:pic>
      <p:pic>
        <p:nvPicPr>
          <p:cNvPr id="215" name="Google Shape;215;p36"/>
          <p:cNvPicPr preferRelativeResize="0"/>
          <p:nvPr/>
        </p:nvPicPr>
        <p:blipFill>
          <a:blip r:embed="rId7">
            <a:alphaModFix/>
          </a:blip>
          <a:stretch>
            <a:fillRect/>
          </a:stretch>
        </p:blipFill>
        <p:spPr>
          <a:xfrm>
            <a:off x="847773" y="3709750"/>
            <a:ext cx="1299312" cy="2003005"/>
          </a:xfrm>
          <a:prstGeom prst="rect">
            <a:avLst/>
          </a:prstGeom>
          <a:noFill/>
          <a:ln>
            <a:noFill/>
          </a:ln>
        </p:spPr>
      </p:pic>
      <p:pic>
        <p:nvPicPr>
          <p:cNvPr id="216" name="Google Shape;216;p36"/>
          <p:cNvPicPr preferRelativeResize="0"/>
          <p:nvPr/>
        </p:nvPicPr>
        <p:blipFill>
          <a:blip r:embed="rId8">
            <a:alphaModFix/>
          </a:blip>
          <a:stretch>
            <a:fillRect/>
          </a:stretch>
        </p:blipFill>
        <p:spPr>
          <a:xfrm>
            <a:off x="4753813" y="3662024"/>
            <a:ext cx="1162152" cy="1863781"/>
          </a:xfrm>
          <a:prstGeom prst="rect">
            <a:avLst/>
          </a:prstGeom>
          <a:noFill/>
          <a:ln>
            <a:noFill/>
          </a:ln>
        </p:spPr>
      </p:pic>
      <p:pic>
        <p:nvPicPr>
          <p:cNvPr id="217" name="Google Shape;217;p36"/>
          <p:cNvPicPr preferRelativeResize="0"/>
          <p:nvPr/>
        </p:nvPicPr>
        <p:blipFill>
          <a:blip r:embed="rId9">
            <a:alphaModFix/>
          </a:blip>
          <a:stretch>
            <a:fillRect/>
          </a:stretch>
        </p:blipFill>
        <p:spPr>
          <a:xfrm>
            <a:off x="7064484" y="3166276"/>
            <a:ext cx="2225666" cy="2625849"/>
          </a:xfrm>
          <a:prstGeom prst="rect">
            <a:avLst/>
          </a:prstGeom>
          <a:noFill/>
          <a:ln>
            <a:noFill/>
          </a:ln>
        </p:spPr>
      </p:pic>
    </p:spTree>
    <p:extLst>
      <p:ext uri="{BB962C8B-B14F-4D97-AF65-F5344CB8AC3E}">
        <p14:creationId xmlns:p14="http://schemas.microsoft.com/office/powerpoint/2010/main" val="26160401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3" name="Google Shape;293;p41"/>
          <p:cNvCxnSpPr>
            <a:cxnSpLocks/>
          </p:cNvCxnSpPr>
          <p:nvPr/>
        </p:nvCxnSpPr>
        <p:spPr>
          <a:xfrm>
            <a:off x="3543393" y="294587"/>
            <a:ext cx="5600607" cy="0"/>
          </a:xfrm>
          <a:prstGeom prst="straightConnector1">
            <a:avLst/>
          </a:prstGeom>
          <a:noFill/>
          <a:ln w="76200" cap="flat" cmpd="sng">
            <a:solidFill>
              <a:schemeClr val="accent1"/>
            </a:solidFill>
            <a:prstDash val="solid"/>
            <a:round/>
            <a:headEnd type="none" w="med" len="med"/>
            <a:tailEnd type="none" w="med" len="med"/>
          </a:ln>
        </p:spPr>
      </p:cxnSp>
      <p:sp>
        <p:nvSpPr>
          <p:cNvPr id="304" name="Google Shape;304;p41"/>
          <p:cNvSpPr txBox="1">
            <a:spLocks noGrp="1"/>
          </p:cNvSpPr>
          <p:nvPr>
            <p:ph type="subTitle" idx="4294967295"/>
          </p:nvPr>
        </p:nvSpPr>
        <p:spPr>
          <a:xfrm>
            <a:off x="627177" y="1768250"/>
            <a:ext cx="8201778" cy="1607000"/>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1600"/>
              </a:spcAft>
              <a:buClr>
                <a:schemeClr val="dk1"/>
              </a:buClr>
              <a:buSzPts val="1100"/>
              <a:buFont typeface="Arial"/>
              <a:buNone/>
            </a:pPr>
            <a:r>
              <a:rPr lang="en-US" sz="1600" dirty="0">
                <a:solidFill>
                  <a:schemeClr val="accent1">
                    <a:lumMod val="50000"/>
                  </a:schemeClr>
                </a:solidFill>
                <a:latin typeface="Times New Roman" panose="02020603050405020304" pitchFamily="18" charset="0"/>
                <a:cs typeface="Times New Roman" panose="02020603050405020304" pitchFamily="18" charset="0"/>
              </a:rPr>
              <a:t>To find recipes for the users based on their </a:t>
            </a:r>
            <a:r>
              <a:rPr lang="en-US" sz="1600" b="1" dirty="0">
                <a:solidFill>
                  <a:schemeClr val="accent1">
                    <a:lumMod val="50000"/>
                  </a:schemeClr>
                </a:solidFill>
                <a:latin typeface="Times New Roman" panose="02020603050405020304" pitchFamily="18" charset="0"/>
                <a:cs typeface="Times New Roman" panose="02020603050405020304" pitchFamily="18" charset="0"/>
              </a:rPr>
              <a:t>body information </a:t>
            </a:r>
            <a:r>
              <a:rPr lang="en-US" sz="1600" dirty="0">
                <a:solidFill>
                  <a:schemeClr val="accent1">
                    <a:lumMod val="50000"/>
                  </a:schemeClr>
                </a:solidFill>
                <a:latin typeface="Times New Roman" panose="02020603050405020304" pitchFamily="18" charset="0"/>
                <a:cs typeface="Times New Roman" panose="02020603050405020304" pitchFamily="18" charset="0"/>
              </a:rPr>
              <a:t>in the food database that best meet their </a:t>
            </a:r>
            <a:r>
              <a:rPr lang="en-US" sz="1600" b="1" dirty="0">
                <a:solidFill>
                  <a:schemeClr val="accent1">
                    <a:lumMod val="50000"/>
                  </a:schemeClr>
                </a:solidFill>
                <a:latin typeface="Times New Roman" panose="02020603050405020304" pitchFamily="18" charset="0"/>
                <a:cs typeface="Times New Roman" panose="02020603050405020304" pitchFamily="18" charset="0"/>
              </a:rPr>
              <a:t>nutritional needs</a:t>
            </a:r>
            <a:r>
              <a:rPr lang="en-US" sz="1600" dirty="0">
                <a:solidFill>
                  <a:schemeClr val="accent1">
                    <a:lumMod val="50000"/>
                  </a:schemeClr>
                </a:solidFill>
                <a:latin typeface="Times New Roman" panose="02020603050405020304" pitchFamily="18" charset="0"/>
                <a:cs typeface="Times New Roman" panose="02020603050405020304" pitchFamily="18" charset="0"/>
              </a:rPr>
              <a:t>. </a:t>
            </a:r>
          </a:p>
          <a:p>
            <a:pPr marL="0" lvl="0" indent="0" rtl="0">
              <a:lnSpc>
                <a:spcPct val="150000"/>
              </a:lnSpc>
              <a:spcBef>
                <a:spcPts val="0"/>
              </a:spcBef>
              <a:spcAft>
                <a:spcPts val="1600"/>
              </a:spcAft>
              <a:buClr>
                <a:schemeClr val="dk1"/>
              </a:buClr>
              <a:buSzPts val="1100"/>
              <a:buFont typeface="Arial"/>
              <a:buNone/>
            </a:pPr>
            <a:r>
              <a:rPr lang="en-US" sz="1600" dirty="0">
                <a:solidFill>
                  <a:schemeClr val="accent1">
                    <a:lumMod val="50000"/>
                  </a:schemeClr>
                </a:solidFill>
                <a:latin typeface="Times New Roman" panose="02020603050405020304" pitchFamily="18" charset="0"/>
                <a:cs typeface="Times New Roman" panose="02020603050405020304" pitchFamily="18" charset="0"/>
              </a:rPr>
              <a:t>Since our website records users' </a:t>
            </a:r>
            <a:r>
              <a:rPr lang="en-US" sz="1600" b="1" dirty="0">
                <a:solidFill>
                  <a:schemeClr val="accent1">
                    <a:lumMod val="50000"/>
                  </a:schemeClr>
                </a:solidFill>
                <a:latin typeface="Times New Roman" panose="02020603050405020304" pitchFamily="18" charset="0"/>
                <a:cs typeface="Times New Roman" panose="02020603050405020304" pitchFamily="18" charset="0"/>
              </a:rPr>
              <a:t>height, weight, age, gender, activity level </a:t>
            </a:r>
            <a:r>
              <a:rPr lang="en-US" sz="1600" dirty="0">
                <a:solidFill>
                  <a:schemeClr val="accent1">
                    <a:lumMod val="50000"/>
                  </a:schemeClr>
                </a:solidFill>
                <a:latin typeface="Times New Roman" panose="02020603050405020304" pitchFamily="18" charset="0"/>
                <a:cs typeface="Times New Roman" panose="02020603050405020304" pitchFamily="18" charset="0"/>
              </a:rPr>
              <a:t>and </a:t>
            </a:r>
            <a:r>
              <a:rPr lang="en-US" sz="1600" b="1" dirty="0">
                <a:solidFill>
                  <a:schemeClr val="accent1">
                    <a:lumMod val="50000"/>
                  </a:schemeClr>
                </a:solidFill>
                <a:latin typeface="Times New Roman" panose="02020603050405020304" pitchFamily="18" charset="0"/>
                <a:cs typeface="Times New Roman" panose="02020603050405020304" pitchFamily="18" charset="0"/>
              </a:rPr>
              <a:t>dietary goals </a:t>
            </a:r>
            <a:r>
              <a:rPr lang="en-US" sz="1600" dirty="0">
                <a:solidFill>
                  <a:schemeClr val="accent1">
                    <a:lumMod val="50000"/>
                  </a:schemeClr>
                </a:solidFill>
                <a:latin typeface="Times New Roman" panose="02020603050405020304" pitchFamily="18" charset="0"/>
                <a:cs typeface="Times New Roman" panose="02020603050405020304" pitchFamily="18" charset="0"/>
              </a:rPr>
              <a:t>during registration, we can set </a:t>
            </a:r>
            <a:r>
              <a:rPr lang="en-US" sz="1600" b="1" dirty="0">
                <a:solidFill>
                  <a:schemeClr val="accent1">
                    <a:lumMod val="50000"/>
                  </a:schemeClr>
                </a:solidFill>
                <a:latin typeface="Times New Roman" panose="02020603050405020304" pitchFamily="18" charset="0"/>
                <a:cs typeface="Times New Roman" panose="02020603050405020304" pitchFamily="18" charset="0"/>
              </a:rPr>
              <a:t>nutritional standards </a:t>
            </a:r>
            <a:r>
              <a:rPr lang="en-US" sz="1600" dirty="0">
                <a:solidFill>
                  <a:schemeClr val="accent1">
                    <a:lumMod val="50000"/>
                  </a:schemeClr>
                </a:solidFill>
                <a:latin typeface="Times New Roman" panose="02020603050405020304" pitchFamily="18" charset="0"/>
                <a:cs typeface="Times New Roman" panose="02020603050405020304" pitchFamily="18" charset="0"/>
              </a:rPr>
              <a:t>by </a:t>
            </a:r>
            <a:r>
              <a:rPr lang="en-US" sz="1600" b="1" dirty="0">
                <a:solidFill>
                  <a:schemeClr val="accent1">
                    <a:lumMod val="50000"/>
                  </a:schemeClr>
                </a:solidFill>
                <a:latin typeface="Times New Roman" panose="02020603050405020304" pitchFamily="18" charset="0"/>
                <a:cs typeface="Times New Roman" panose="02020603050405020304" pitchFamily="18" charset="0"/>
              </a:rPr>
              <a:t>BMR, TDEE, fixed values of micronutrients, etc. </a:t>
            </a:r>
            <a:r>
              <a:rPr lang="en-US" sz="1600" dirty="0">
                <a:solidFill>
                  <a:schemeClr val="accent1">
                    <a:lumMod val="50000"/>
                  </a:schemeClr>
                </a:solidFill>
                <a:latin typeface="Times New Roman" panose="02020603050405020304" pitchFamily="18" charset="0"/>
                <a:cs typeface="Times New Roman" panose="02020603050405020304" pitchFamily="18" charset="0"/>
              </a:rPr>
              <a:t>and then use </a:t>
            </a:r>
            <a:r>
              <a:rPr lang="en-US" sz="1600" b="1" dirty="0">
                <a:solidFill>
                  <a:schemeClr val="accent1">
                    <a:lumMod val="50000"/>
                  </a:schemeClr>
                </a:solidFill>
                <a:latin typeface="Times New Roman" panose="02020603050405020304" pitchFamily="18" charset="0"/>
                <a:cs typeface="Times New Roman" panose="02020603050405020304" pitchFamily="18" charset="0"/>
              </a:rPr>
              <a:t>Elasticsearch</a:t>
            </a:r>
            <a:r>
              <a:rPr lang="en-US" sz="1600" dirty="0">
                <a:solidFill>
                  <a:schemeClr val="accent1">
                    <a:lumMod val="50000"/>
                  </a:schemeClr>
                </a:solidFill>
                <a:latin typeface="Times New Roman" panose="02020603050405020304" pitchFamily="18" charset="0"/>
                <a:cs typeface="Times New Roman" panose="02020603050405020304" pitchFamily="18" charset="0"/>
              </a:rPr>
              <a:t> for a </a:t>
            </a:r>
            <a:r>
              <a:rPr lang="en-US" sz="1600" b="1" dirty="0">
                <a:solidFill>
                  <a:schemeClr val="accent1">
                    <a:lumMod val="50000"/>
                  </a:schemeClr>
                </a:solidFill>
                <a:latin typeface="Times New Roman" panose="02020603050405020304" pitchFamily="18" charset="0"/>
                <a:cs typeface="Times New Roman" panose="02020603050405020304" pitchFamily="18" charset="0"/>
              </a:rPr>
              <a:t>custom scoring script </a:t>
            </a:r>
            <a:r>
              <a:rPr lang="en-US" sz="1600" dirty="0">
                <a:solidFill>
                  <a:schemeClr val="accent1">
                    <a:lumMod val="50000"/>
                  </a:schemeClr>
                </a:solidFill>
                <a:latin typeface="Times New Roman" panose="02020603050405020304" pitchFamily="18" charset="0"/>
                <a:cs typeface="Times New Roman" panose="02020603050405020304" pitchFamily="18" charset="0"/>
              </a:rPr>
              <a:t>to search for ingredients that are closest to the standards.</a:t>
            </a:r>
          </a:p>
        </p:txBody>
      </p:sp>
      <p:sp>
        <p:nvSpPr>
          <p:cNvPr id="3" name="标题 2">
            <a:extLst>
              <a:ext uri="{FF2B5EF4-FFF2-40B4-BE49-F238E27FC236}">
                <a16:creationId xmlns:a16="http://schemas.microsoft.com/office/drawing/2014/main" id="{C5AACC7D-E6ED-7CF2-1882-4104BA3D2FBF}"/>
              </a:ext>
            </a:extLst>
          </p:cNvPr>
          <p:cNvSpPr>
            <a:spLocks noGrp="1"/>
          </p:cNvSpPr>
          <p:nvPr>
            <p:ph type="ctrTitle"/>
          </p:nvPr>
        </p:nvSpPr>
        <p:spPr>
          <a:xfrm>
            <a:off x="0" y="-8563"/>
            <a:ext cx="5403600" cy="606300"/>
          </a:xfrm>
        </p:spPr>
        <p:txBody>
          <a:bodyPr/>
          <a:lstStyle/>
          <a:p>
            <a:r>
              <a:rPr lang="de-CH" altLang="zh-CN" dirty="0"/>
              <a:t>Motivations and Goals</a:t>
            </a:r>
            <a:endParaRPr lang="zh-CN" altLang="en-US" dirty="0"/>
          </a:p>
        </p:txBody>
      </p:sp>
      <p:pic>
        <p:nvPicPr>
          <p:cNvPr id="2" name="Google Shape;1191;p60">
            <a:extLst>
              <a:ext uri="{FF2B5EF4-FFF2-40B4-BE49-F238E27FC236}">
                <a16:creationId xmlns:a16="http://schemas.microsoft.com/office/drawing/2014/main" id="{7FA2BBB8-CD56-8822-4C41-F7A9A22560EE}"/>
              </a:ext>
            </a:extLst>
          </p:cNvPr>
          <p:cNvPicPr preferRelativeResize="0"/>
          <p:nvPr/>
        </p:nvPicPr>
        <p:blipFill>
          <a:blip r:embed="rId3">
            <a:alphaModFix/>
          </a:blip>
          <a:stretch>
            <a:fillRect/>
          </a:stretch>
        </p:blipFill>
        <p:spPr>
          <a:xfrm rot="3814946">
            <a:off x="184360" y="4225441"/>
            <a:ext cx="556524" cy="925809"/>
          </a:xfrm>
          <a:prstGeom prst="rect">
            <a:avLst/>
          </a:prstGeom>
          <a:noFill/>
          <a:ln>
            <a:noFill/>
          </a:ln>
        </p:spPr>
      </p:pic>
      <p:pic>
        <p:nvPicPr>
          <p:cNvPr id="4" name="Google Shape;1185;p60">
            <a:extLst>
              <a:ext uri="{FF2B5EF4-FFF2-40B4-BE49-F238E27FC236}">
                <a16:creationId xmlns:a16="http://schemas.microsoft.com/office/drawing/2014/main" id="{28F079AB-26F4-F289-888D-DF361EB78C43}"/>
              </a:ext>
            </a:extLst>
          </p:cNvPr>
          <p:cNvPicPr preferRelativeResize="0"/>
          <p:nvPr/>
        </p:nvPicPr>
        <p:blipFill>
          <a:blip r:embed="rId4">
            <a:alphaModFix/>
          </a:blip>
          <a:stretch>
            <a:fillRect/>
          </a:stretch>
        </p:blipFill>
        <p:spPr>
          <a:xfrm>
            <a:off x="1102172" y="4128780"/>
            <a:ext cx="1209064" cy="833965"/>
          </a:xfrm>
          <a:prstGeom prst="rect">
            <a:avLst/>
          </a:prstGeom>
          <a:noFill/>
          <a:ln>
            <a:noFill/>
          </a:ln>
        </p:spPr>
      </p:pic>
      <p:pic>
        <p:nvPicPr>
          <p:cNvPr id="5" name="Google Shape;1203;p60">
            <a:extLst>
              <a:ext uri="{FF2B5EF4-FFF2-40B4-BE49-F238E27FC236}">
                <a16:creationId xmlns:a16="http://schemas.microsoft.com/office/drawing/2014/main" id="{527EB521-CCFA-A5C0-AAA7-0FA495C31497}"/>
              </a:ext>
            </a:extLst>
          </p:cNvPr>
          <p:cNvPicPr preferRelativeResize="0"/>
          <p:nvPr/>
        </p:nvPicPr>
        <p:blipFill>
          <a:blip r:embed="rId5">
            <a:alphaModFix/>
          </a:blip>
          <a:stretch>
            <a:fillRect/>
          </a:stretch>
        </p:blipFill>
        <p:spPr>
          <a:xfrm rot="536678">
            <a:off x="8334407" y="3801849"/>
            <a:ext cx="777212" cy="1219926"/>
          </a:xfrm>
          <a:prstGeom prst="rect">
            <a:avLst/>
          </a:prstGeom>
          <a:noFill/>
          <a:ln>
            <a:noFill/>
          </a:ln>
        </p:spPr>
      </p:pic>
      <p:pic>
        <p:nvPicPr>
          <p:cNvPr id="6" name="Google Shape;1201;p60">
            <a:extLst>
              <a:ext uri="{FF2B5EF4-FFF2-40B4-BE49-F238E27FC236}">
                <a16:creationId xmlns:a16="http://schemas.microsoft.com/office/drawing/2014/main" id="{FB849780-6A80-69B0-C7BB-7730A972D9E9}"/>
              </a:ext>
            </a:extLst>
          </p:cNvPr>
          <p:cNvPicPr preferRelativeResize="0"/>
          <p:nvPr/>
        </p:nvPicPr>
        <p:blipFill>
          <a:blip r:embed="rId6">
            <a:alphaModFix/>
          </a:blip>
          <a:stretch>
            <a:fillRect/>
          </a:stretch>
        </p:blipFill>
        <p:spPr>
          <a:xfrm rot="19899342">
            <a:off x="7510124" y="4179013"/>
            <a:ext cx="777219" cy="101866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a:hlinkClick r:id="" action="ppaction://noaction"/>
          </p:cNvPr>
          <p:cNvSpPr/>
          <p:nvPr/>
        </p:nvSpPr>
        <p:spPr>
          <a:xfrm>
            <a:off x="5209825" y="2926688"/>
            <a:ext cx="1598400" cy="14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5">
            <a:hlinkClick r:id="" action="ppaction://noaction"/>
          </p:cNvPr>
          <p:cNvSpPr/>
          <p:nvPr/>
        </p:nvSpPr>
        <p:spPr>
          <a:xfrm>
            <a:off x="3003300" y="2926688"/>
            <a:ext cx="1598400" cy="14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a:hlinkClick r:id="" action="ppaction://noaction"/>
          </p:cNvPr>
          <p:cNvSpPr/>
          <p:nvPr/>
        </p:nvSpPr>
        <p:spPr>
          <a:xfrm>
            <a:off x="833025" y="2926688"/>
            <a:ext cx="1598400" cy="14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a:hlinkClick r:id="" action="ppaction://noaction"/>
          </p:cNvPr>
          <p:cNvSpPr/>
          <p:nvPr/>
        </p:nvSpPr>
        <p:spPr>
          <a:xfrm>
            <a:off x="5167700" y="1346425"/>
            <a:ext cx="1598400" cy="14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a:hlinkClick r:id="" action="ppaction://noaction"/>
          </p:cNvPr>
          <p:cNvSpPr/>
          <p:nvPr/>
        </p:nvSpPr>
        <p:spPr>
          <a:xfrm>
            <a:off x="3003300" y="1346425"/>
            <a:ext cx="1598400" cy="14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5">
            <a:hlinkClick r:id="rId3" action="ppaction://hlinksldjump"/>
          </p:cNvPr>
          <p:cNvSpPr/>
          <p:nvPr/>
        </p:nvSpPr>
        <p:spPr>
          <a:xfrm>
            <a:off x="833025" y="1346425"/>
            <a:ext cx="1598400" cy="14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 name="Google Shape;180;p35"/>
          <p:cNvCxnSpPr/>
          <p:nvPr/>
        </p:nvCxnSpPr>
        <p:spPr>
          <a:xfrm>
            <a:off x="4062475" y="695425"/>
            <a:ext cx="5491500" cy="0"/>
          </a:xfrm>
          <a:prstGeom prst="straightConnector1">
            <a:avLst/>
          </a:prstGeom>
          <a:noFill/>
          <a:ln w="76200" cap="flat" cmpd="sng">
            <a:solidFill>
              <a:schemeClr val="accent1"/>
            </a:solidFill>
            <a:prstDash val="solid"/>
            <a:round/>
            <a:headEnd type="none" w="med" len="med"/>
            <a:tailEnd type="none" w="med" len="med"/>
          </a:ln>
        </p:spPr>
      </p:cxnSp>
      <p:sp>
        <p:nvSpPr>
          <p:cNvPr id="181" name="Google Shape;181;p35"/>
          <p:cNvSpPr/>
          <p:nvPr/>
        </p:nvSpPr>
        <p:spPr>
          <a:xfrm>
            <a:off x="6753775" y="2437625"/>
            <a:ext cx="2606100" cy="2606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txBox="1">
            <a:spLocks noGrp="1"/>
          </p:cNvSpPr>
          <p:nvPr>
            <p:ph type="title"/>
          </p:nvPr>
        </p:nvSpPr>
        <p:spPr>
          <a:xfrm>
            <a:off x="1149900" y="1434750"/>
            <a:ext cx="9936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01</a:t>
            </a:r>
            <a:endParaRPr/>
          </a:p>
        </p:txBody>
      </p:sp>
      <p:sp>
        <p:nvSpPr>
          <p:cNvPr id="183" name="Google Shape;183;p35"/>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184" name="Google Shape;184;p35"/>
          <p:cNvSpPr txBox="1">
            <a:spLocks noGrp="1"/>
          </p:cNvSpPr>
          <p:nvPr>
            <p:ph type="ctrTitle" idx="3"/>
          </p:nvPr>
        </p:nvSpPr>
        <p:spPr>
          <a:xfrm>
            <a:off x="592050" y="1897875"/>
            <a:ext cx="21093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rPr>
              <a:t>Topic Introduction</a:t>
            </a:r>
            <a:endParaRPr dirty="0"/>
          </a:p>
        </p:txBody>
      </p:sp>
      <p:sp>
        <p:nvSpPr>
          <p:cNvPr id="186" name="Google Shape;186;p35"/>
          <p:cNvSpPr txBox="1">
            <a:spLocks noGrp="1"/>
          </p:cNvSpPr>
          <p:nvPr>
            <p:ph type="title" idx="4"/>
          </p:nvPr>
        </p:nvSpPr>
        <p:spPr>
          <a:xfrm>
            <a:off x="1149900" y="2974400"/>
            <a:ext cx="9936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04</a:t>
            </a:r>
            <a:endParaRPr/>
          </a:p>
        </p:txBody>
      </p:sp>
      <p:sp>
        <p:nvSpPr>
          <p:cNvPr id="187" name="Google Shape;187;p35"/>
          <p:cNvSpPr txBox="1">
            <a:spLocks noGrp="1"/>
          </p:cNvSpPr>
          <p:nvPr>
            <p:ph type="ctrTitle" idx="5"/>
          </p:nvPr>
        </p:nvSpPr>
        <p:spPr>
          <a:xfrm>
            <a:off x="592050" y="3437525"/>
            <a:ext cx="21093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uFill>
                  <a:noFill/>
                </a:uFill>
              </a:rPr>
              <a:t>Search by nutritional standards using </a:t>
            </a:r>
            <a:br>
              <a:rPr lang="en-US" dirty="0">
                <a:uFill>
                  <a:noFill/>
                </a:uFill>
              </a:rPr>
            </a:br>
            <a:r>
              <a:rPr lang="en-US" dirty="0">
                <a:uFill>
                  <a:noFill/>
                </a:uFill>
              </a:rPr>
              <a:t>Elasticsearch</a:t>
            </a:r>
            <a:endParaRPr dirty="0"/>
          </a:p>
        </p:txBody>
      </p:sp>
      <p:sp>
        <p:nvSpPr>
          <p:cNvPr id="189" name="Google Shape;189;p35"/>
          <p:cNvSpPr txBox="1">
            <a:spLocks noGrp="1"/>
          </p:cNvSpPr>
          <p:nvPr>
            <p:ph type="title" idx="7"/>
          </p:nvPr>
        </p:nvSpPr>
        <p:spPr>
          <a:xfrm>
            <a:off x="3305702" y="1434750"/>
            <a:ext cx="9936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02</a:t>
            </a:r>
            <a:endParaRPr/>
          </a:p>
        </p:txBody>
      </p:sp>
      <p:sp>
        <p:nvSpPr>
          <p:cNvPr id="190" name="Google Shape;190;p35"/>
          <p:cNvSpPr txBox="1">
            <a:spLocks noGrp="1"/>
          </p:cNvSpPr>
          <p:nvPr>
            <p:ph type="ctrTitle" idx="8"/>
          </p:nvPr>
        </p:nvSpPr>
        <p:spPr>
          <a:xfrm>
            <a:off x="2747851" y="1897875"/>
            <a:ext cx="21093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tLang="zh-CN" dirty="0"/>
              <a:t>Dataset introduction</a:t>
            </a:r>
            <a:endParaRPr dirty="0"/>
          </a:p>
        </p:txBody>
      </p:sp>
      <p:sp>
        <p:nvSpPr>
          <p:cNvPr id="192" name="Google Shape;192;p35"/>
          <p:cNvSpPr txBox="1">
            <a:spLocks noGrp="1"/>
          </p:cNvSpPr>
          <p:nvPr>
            <p:ph type="title" idx="13"/>
          </p:nvPr>
        </p:nvSpPr>
        <p:spPr>
          <a:xfrm>
            <a:off x="3305702" y="2974400"/>
            <a:ext cx="9936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93" name="Google Shape;193;p35"/>
          <p:cNvSpPr txBox="1">
            <a:spLocks noGrp="1"/>
          </p:cNvSpPr>
          <p:nvPr>
            <p:ph type="ctrTitle" idx="14"/>
          </p:nvPr>
        </p:nvSpPr>
        <p:spPr>
          <a:xfrm>
            <a:off x="2747851" y="3437525"/>
            <a:ext cx="21093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tLang="zh-CN" dirty="0">
                <a:uFill>
                  <a:noFill/>
                </a:uFill>
              </a:rPr>
              <a:t>Find Similar Users by</a:t>
            </a:r>
            <a:br>
              <a:rPr lang="en-US" altLang="zh-CN" dirty="0">
                <a:uFill>
                  <a:noFill/>
                </a:uFill>
              </a:rPr>
            </a:br>
            <a:r>
              <a:rPr lang="en-US" altLang="zh-CN" dirty="0">
                <a:uFill>
                  <a:noFill/>
                </a:uFill>
              </a:rPr>
              <a:t>Collaborative Filtering</a:t>
            </a:r>
            <a:endParaRPr dirty="0">
              <a:uFill>
                <a:noFill/>
              </a:uFill>
            </a:endParaRPr>
          </a:p>
        </p:txBody>
      </p:sp>
      <p:sp>
        <p:nvSpPr>
          <p:cNvPr id="195" name="Google Shape;195;p35"/>
          <p:cNvSpPr txBox="1">
            <a:spLocks noGrp="1"/>
          </p:cNvSpPr>
          <p:nvPr>
            <p:ph type="title" idx="16"/>
          </p:nvPr>
        </p:nvSpPr>
        <p:spPr>
          <a:xfrm>
            <a:off x="5470099" y="1434750"/>
            <a:ext cx="9936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03</a:t>
            </a:r>
            <a:endParaRPr/>
          </a:p>
        </p:txBody>
      </p:sp>
      <p:sp>
        <p:nvSpPr>
          <p:cNvPr id="196" name="Google Shape;196;p35"/>
          <p:cNvSpPr txBox="1">
            <a:spLocks noGrp="1"/>
          </p:cNvSpPr>
          <p:nvPr>
            <p:ph type="ctrTitle" idx="17"/>
          </p:nvPr>
        </p:nvSpPr>
        <p:spPr>
          <a:xfrm>
            <a:off x="4527020" y="1903118"/>
            <a:ext cx="2879757"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Nutritional Background Information</a:t>
            </a:r>
            <a:endParaRPr dirty="0"/>
          </a:p>
        </p:txBody>
      </p:sp>
      <p:sp>
        <p:nvSpPr>
          <p:cNvPr id="198" name="Google Shape;198;p35"/>
          <p:cNvSpPr txBox="1">
            <a:spLocks noGrp="1"/>
          </p:cNvSpPr>
          <p:nvPr>
            <p:ph type="title" idx="19"/>
          </p:nvPr>
        </p:nvSpPr>
        <p:spPr>
          <a:xfrm>
            <a:off x="5470099" y="2974400"/>
            <a:ext cx="9936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99" name="Google Shape;199;p35"/>
          <p:cNvSpPr txBox="1">
            <a:spLocks noGrp="1"/>
          </p:cNvSpPr>
          <p:nvPr>
            <p:ph type="ctrTitle" idx="20"/>
          </p:nvPr>
        </p:nvSpPr>
        <p:spPr>
          <a:xfrm>
            <a:off x="4912249" y="3437525"/>
            <a:ext cx="21093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tLang="zh-CN" dirty="0">
                <a:uFill>
                  <a:noFill/>
                </a:uFill>
              </a:rPr>
              <a:t>Architecture of Web Interface</a:t>
            </a:r>
            <a:endParaRPr dirty="0">
              <a:uFill>
                <a:noFill/>
              </a:uFill>
            </a:endParaRPr>
          </a:p>
        </p:txBody>
      </p:sp>
      <p:pic>
        <p:nvPicPr>
          <p:cNvPr id="201" name="Google Shape;201;p35"/>
          <p:cNvPicPr preferRelativeResize="0"/>
          <p:nvPr/>
        </p:nvPicPr>
        <p:blipFill>
          <a:blip r:embed="rId4">
            <a:alphaModFix/>
          </a:blip>
          <a:stretch>
            <a:fillRect/>
          </a:stretch>
        </p:blipFill>
        <p:spPr>
          <a:xfrm>
            <a:off x="7477359" y="939750"/>
            <a:ext cx="2983200" cy="45372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7"/>
          <p:cNvSpPr txBox="1">
            <a:spLocks noGrp="1"/>
          </p:cNvSpPr>
          <p:nvPr>
            <p:ph type="ctrTitle"/>
          </p:nvPr>
        </p:nvSpPr>
        <p:spPr>
          <a:xfrm>
            <a:off x="338599" y="392275"/>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a:t>
            </a:r>
            <a:r>
              <a:rPr lang="en-US" altLang="zh-CN" dirty="0" err="1"/>
              <a:t>dvantages</a:t>
            </a:r>
            <a:endParaRPr dirty="0"/>
          </a:p>
        </p:txBody>
      </p:sp>
      <p:cxnSp>
        <p:nvCxnSpPr>
          <p:cNvPr id="868" name="Google Shape;868;p47"/>
          <p:cNvCxnSpPr>
            <a:cxnSpLocks/>
          </p:cNvCxnSpPr>
          <p:nvPr/>
        </p:nvCxnSpPr>
        <p:spPr>
          <a:xfrm>
            <a:off x="2443523" y="695425"/>
            <a:ext cx="6798910" cy="0"/>
          </a:xfrm>
          <a:prstGeom prst="straightConnector1">
            <a:avLst/>
          </a:prstGeom>
          <a:noFill/>
          <a:ln w="76200" cap="flat" cmpd="sng">
            <a:solidFill>
              <a:schemeClr val="accent1"/>
            </a:solidFill>
            <a:prstDash val="solid"/>
            <a:round/>
            <a:headEnd type="none" w="med" len="med"/>
            <a:tailEnd type="none" w="med" len="med"/>
          </a:ln>
        </p:spPr>
      </p:cxnSp>
      <p:pic>
        <p:nvPicPr>
          <p:cNvPr id="26" name="Google Shape;1197;p60">
            <a:extLst>
              <a:ext uri="{FF2B5EF4-FFF2-40B4-BE49-F238E27FC236}">
                <a16:creationId xmlns:a16="http://schemas.microsoft.com/office/drawing/2014/main" id="{C1D14C0F-0BAC-DD62-A309-21FC6C316349}"/>
              </a:ext>
            </a:extLst>
          </p:cNvPr>
          <p:cNvPicPr preferRelativeResize="0"/>
          <p:nvPr/>
        </p:nvPicPr>
        <p:blipFill>
          <a:blip r:embed="rId3">
            <a:alphaModFix/>
          </a:blip>
          <a:stretch>
            <a:fillRect/>
          </a:stretch>
        </p:blipFill>
        <p:spPr>
          <a:xfrm rot="-5400000">
            <a:off x="6836127" y="2809692"/>
            <a:ext cx="3440150" cy="929711"/>
          </a:xfrm>
          <a:prstGeom prst="rect">
            <a:avLst/>
          </a:prstGeom>
          <a:noFill/>
          <a:ln>
            <a:noFill/>
          </a:ln>
        </p:spPr>
      </p:pic>
      <p:sp>
        <p:nvSpPr>
          <p:cNvPr id="29" name="文本框 28">
            <a:extLst>
              <a:ext uri="{FF2B5EF4-FFF2-40B4-BE49-F238E27FC236}">
                <a16:creationId xmlns:a16="http://schemas.microsoft.com/office/drawing/2014/main" id="{C2664F55-3890-473D-01A8-B9679A9A57B0}"/>
              </a:ext>
            </a:extLst>
          </p:cNvPr>
          <p:cNvSpPr txBox="1"/>
          <p:nvPr/>
        </p:nvSpPr>
        <p:spPr>
          <a:xfrm>
            <a:off x="1390809" y="1702135"/>
            <a:ext cx="5637311" cy="1536126"/>
          </a:xfrm>
          <a:prstGeom prst="rect">
            <a:avLst/>
          </a:prstGeom>
          <a:noFill/>
        </p:spPr>
        <p:txBody>
          <a:bodyPr wrap="square">
            <a:spAutoFit/>
          </a:bodyPr>
          <a:lstStyle/>
          <a:p>
            <a:pPr marL="342900" marR="6985" indent="-342900">
              <a:lnSpc>
                <a:spcPct val="150000"/>
              </a:lnSpc>
              <a:spcBef>
                <a:spcPts val="1400"/>
              </a:spcBef>
              <a:spcAft>
                <a:spcPts val="550"/>
              </a:spcAft>
              <a:buFont typeface="+mj-lt"/>
              <a:buAutoNum type="arabicPeriod"/>
              <a:tabLst>
                <a:tab pos="914400" algn="l"/>
                <a:tab pos="2070735" algn="l"/>
              </a:tabLst>
            </a:pPr>
            <a:r>
              <a:rPr lang="en-US" altLang="zh-CN" sz="1400" b="1" dirty="0">
                <a:effectLst/>
                <a:latin typeface="Times New Roman" panose="02020603050405020304" pitchFamily="18" charset="0"/>
                <a:ea typeface="宋体" panose="02010600030101010101" pitchFamily="2" charset="-122"/>
              </a:rPr>
              <a:t>Faster Speed Relative to MySQL</a:t>
            </a:r>
            <a:endParaRPr lang="zh-CN" altLang="zh-CN" sz="1400" b="1" dirty="0">
              <a:effectLst/>
              <a:latin typeface="Times New Roman" panose="02020603050405020304" pitchFamily="18" charset="0"/>
              <a:ea typeface="宋体" panose="02010600030101010101" pitchFamily="2" charset="-122"/>
            </a:endParaRPr>
          </a:p>
          <a:p>
            <a:pPr marL="342900" marR="6985" indent="-342900">
              <a:lnSpc>
                <a:spcPct val="150000"/>
              </a:lnSpc>
              <a:spcBef>
                <a:spcPts val="1400"/>
              </a:spcBef>
              <a:spcAft>
                <a:spcPts val="550"/>
              </a:spcAft>
              <a:buFont typeface="+mj-lt"/>
              <a:buAutoNum type="arabicPeriod"/>
              <a:tabLst>
                <a:tab pos="914400" algn="l"/>
                <a:tab pos="2070735" algn="l"/>
              </a:tabLst>
            </a:pPr>
            <a:r>
              <a:rPr lang="en-US" altLang="zh-CN" sz="1400" b="1" dirty="0">
                <a:effectLst/>
                <a:latin typeface="Times New Roman" panose="02020603050405020304" pitchFamily="18" charset="0"/>
                <a:ea typeface="宋体" panose="02010600030101010101" pitchFamily="2" charset="-122"/>
              </a:rPr>
              <a:t>Distributed Storage of Data (indexes &amp; shards)</a:t>
            </a:r>
            <a:endParaRPr lang="zh-CN" altLang="zh-CN" sz="1400" b="1" dirty="0">
              <a:effectLst/>
              <a:latin typeface="Times New Roman" panose="02020603050405020304" pitchFamily="18" charset="0"/>
              <a:ea typeface="宋体" panose="02010600030101010101" pitchFamily="2" charset="-122"/>
            </a:endParaRPr>
          </a:p>
          <a:p>
            <a:pPr marL="342900" marR="6985" indent="-342900">
              <a:lnSpc>
                <a:spcPct val="150000"/>
              </a:lnSpc>
              <a:spcBef>
                <a:spcPts val="1400"/>
              </a:spcBef>
              <a:spcAft>
                <a:spcPts val="550"/>
              </a:spcAft>
              <a:buFont typeface="+mj-lt"/>
              <a:buAutoNum type="arabicPeriod"/>
              <a:tabLst>
                <a:tab pos="914400" algn="l"/>
                <a:tab pos="2070735" algn="l"/>
              </a:tabLst>
            </a:pPr>
            <a:r>
              <a:rPr lang="en-US" altLang="zh-CN" sz="1400" b="1" dirty="0">
                <a:effectLst/>
                <a:latin typeface="Times New Roman" panose="02020603050405020304" pitchFamily="18" charset="0"/>
                <a:ea typeface="宋体" panose="02010600030101010101" pitchFamily="2" charset="-122"/>
              </a:rPr>
              <a:t>Support for Complex Query Methods and </a:t>
            </a:r>
            <a:r>
              <a:rPr lang="en-US" altLang="zh-CN" sz="1400" b="1" dirty="0">
                <a:solidFill>
                  <a:srgbClr val="A1C448"/>
                </a:solidFill>
                <a:effectLst/>
                <a:latin typeface="Times New Roman" panose="02020603050405020304" pitchFamily="18" charset="0"/>
                <a:ea typeface="宋体" panose="02010600030101010101" pitchFamily="2" charset="-122"/>
              </a:rPr>
              <a:t>Custom Scripts</a:t>
            </a:r>
            <a:endParaRPr lang="zh-CN" altLang="zh-CN" sz="1400" b="1" dirty="0">
              <a:solidFill>
                <a:srgbClr val="A1C448"/>
              </a:solidFill>
              <a:effectLst/>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5"/>
          <p:cNvSpPr txBox="1">
            <a:spLocks noGrp="1"/>
          </p:cNvSpPr>
          <p:nvPr>
            <p:ph type="ctrTitle"/>
          </p:nvPr>
        </p:nvSpPr>
        <p:spPr>
          <a:xfrm>
            <a:off x="108079" y="339405"/>
            <a:ext cx="3088479"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dirty="0"/>
              <a:t>Indexing</a:t>
            </a:r>
          </a:p>
        </p:txBody>
      </p:sp>
      <p:cxnSp>
        <p:nvCxnSpPr>
          <p:cNvPr id="757" name="Google Shape;757;p45"/>
          <p:cNvCxnSpPr>
            <a:cxnSpLocks/>
          </p:cNvCxnSpPr>
          <p:nvPr/>
        </p:nvCxnSpPr>
        <p:spPr>
          <a:xfrm>
            <a:off x="1821116" y="695425"/>
            <a:ext cx="7396367" cy="0"/>
          </a:xfrm>
          <a:prstGeom prst="straightConnector1">
            <a:avLst/>
          </a:prstGeom>
          <a:noFill/>
          <a:ln w="76200" cap="flat" cmpd="sng">
            <a:solidFill>
              <a:schemeClr val="accent1"/>
            </a:solidFill>
            <a:prstDash val="solid"/>
            <a:round/>
            <a:headEnd type="none" w="med" len="med"/>
            <a:tailEnd type="none" w="med" len="med"/>
          </a:ln>
        </p:spPr>
      </p:cxnSp>
      <p:pic>
        <p:nvPicPr>
          <p:cNvPr id="758" name="Google Shape;758;p45"/>
          <p:cNvPicPr preferRelativeResize="0"/>
          <p:nvPr/>
        </p:nvPicPr>
        <p:blipFill>
          <a:blip r:embed="rId3">
            <a:alphaModFix/>
          </a:blip>
          <a:stretch>
            <a:fillRect/>
          </a:stretch>
        </p:blipFill>
        <p:spPr>
          <a:xfrm>
            <a:off x="0" y="4018750"/>
            <a:ext cx="1198709" cy="1124750"/>
          </a:xfrm>
          <a:prstGeom prst="rect">
            <a:avLst/>
          </a:prstGeom>
          <a:noFill/>
          <a:ln>
            <a:noFill/>
          </a:ln>
        </p:spPr>
      </p:pic>
      <p:pic>
        <p:nvPicPr>
          <p:cNvPr id="4" name="图片 3">
            <a:extLst>
              <a:ext uri="{FF2B5EF4-FFF2-40B4-BE49-F238E27FC236}">
                <a16:creationId xmlns:a16="http://schemas.microsoft.com/office/drawing/2014/main" id="{9B65409C-5D89-8791-F258-F650114B312B}"/>
              </a:ext>
            </a:extLst>
          </p:cNvPr>
          <p:cNvPicPr>
            <a:picLocks noChangeAspect="1"/>
          </p:cNvPicPr>
          <p:nvPr/>
        </p:nvPicPr>
        <p:blipFill>
          <a:blip r:embed="rId4"/>
          <a:stretch>
            <a:fillRect/>
          </a:stretch>
        </p:blipFill>
        <p:spPr>
          <a:xfrm>
            <a:off x="158744" y="935548"/>
            <a:ext cx="3435062" cy="4207952"/>
          </a:xfrm>
          <a:prstGeom prst="rect">
            <a:avLst/>
          </a:prstGeom>
        </p:spPr>
      </p:pic>
      <p:pic>
        <p:nvPicPr>
          <p:cNvPr id="5" name="图片 4">
            <a:extLst>
              <a:ext uri="{FF2B5EF4-FFF2-40B4-BE49-F238E27FC236}">
                <a16:creationId xmlns:a16="http://schemas.microsoft.com/office/drawing/2014/main" id="{13DC4F2E-8B25-AE89-DD64-A2E9FDD274E3}"/>
              </a:ext>
            </a:extLst>
          </p:cNvPr>
          <p:cNvPicPr>
            <a:picLocks noChangeAspect="1"/>
          </p:cNvPicPr>
          <p:nvPr/>
        </p:nvPicPr>
        <p:blipFill>
          <a:blip r:embed="rId5"/>
          <a:stretch>
            <a:fillRect/>
          </a:stretch>
        </p:blipFill>
        <p:spPr>
          <a:xfrm>
            <a:off x="3957730" y="2571750"/>
            <a:ext cx="4919217" cy="2287270"/>
          </a:xfrm>
          <a:prstGeom prst="rect">
            <a:avLst/>
          </a:prstGeom>
        </p:spPr>
      </p:pic>
      <p:sp>
        <p:nvSpPr>
          <p:cNvPr id="8" name="文本框 7">
            <a:extLst>
              <a:ext uri="{FF2B5EF4-FFF2-40B4-BE49-F238E27FC236}">
                <a16:creationId xmlns:a16="http://schemas.microsoft.com/office/drawing/2014/main" id="{C9ED9553-FEBD-2672-4F23-044E54F507D1}"/>
              </a:ext>
            </a:extLst>
          </p:cNvPr>
          <p:cNvSpPr txBox="1"/>
          <p:nvPr/>
        </p:nvSpPr>
        <p:spPr>
          <a:xfrm>
            <a:off x="267053" y="4018750"/>
            <a:ext cx="4629630" cy="260264"/>
          </a:xfrm>
          <a:prstGeom prst="rect">
            <a:avLst/>
          </a:prstGeom>
          <a:noFill/>
        </p:spPr>
        <p:txBody>
          <a:bodyPr wrap="square">
            <a:spAutoFit/>
          </a:bodyPr>
          <a:lstStyle/>
          <a:p>
            <a:pPr marL="342900" marR="6350" algn="ctr">
              <a:lnSpc>
                <a:spcPts val="1200"/>
              </a:lnSpc>
              <a:spcBef>
                <a:spcPts val="300"/>
              </a:spcBef>
              <a:spcAft>
                <a:spcPts val="300"/>
              </a:spcAft>
              <a:tabLst>
                <a:tab pos="609600" algn="l"/>
                <a:tab pos="914400" algn="l"/>
                <a:tab pos="2070735" algn="l"/>
              </a:tabLst>
            </a:pPr>
            <a:r>
              <a:rPr lang="en-US" altLang="zh-CN" sz="1800" b="1" dirty="0">
                <a:solidFill>
                  <a:srgbClr val="A1C448"/>
                </a:solidFill>
                <a:effectLst/>
                <a:latin typeface="Cambria" panose="02040503050406030204" pitchFamily="18" charset="0"/>
                <a:ea typeface="黑体" panose="02010609060101010101" pitchFamily="49" charset="-122"/>
                <a:cs typeface="Times New Roman" panose="02020603050405020304" pitchFamily="18" charset="0"/>
              </a:rPr>
              <a:t>JSON Structure</a:t>
            </a:r>
            <a:endParaRPr lang="zh-CN" altLang="zh-CN" sz="1800" b="1" dirty="0">
              <a:solidFill>
                <a:srgbClr val="A1C448"/>
              </a:solidFill>
              <a:effectLst/>
              <a:latin typeface="Cambria" panose="020405030504060302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3EAFC4FA-FF18-4F95-54AB-0FEE6223BFA0}"/>
              </a:ext>
            </a:extLst>
          </p:cNvPr>
          <p:cNvSpPr txBox="1"/>
          <p:nvPr/>
        </p:nvSpPr>
        <p:spPr>
          <a:xfrm>
            <a:off x="4066040" y="1161517"/>
            <a:ext cx="4629630" cy="704104"/>
          </a:xfrm>
          <a:prstGeom prst="rect">
            <a:avLst/>
          </a:prstGeom>
          <a:noFill/>
        </p:spPr>
        <p:txBody>
          <a:bodyPr wrap="square">
            <a:spAutoFit/>
          </a:bodyPr>
          <a:lstStyle/>
          <a:p>
            <a:pPr indent="152400" algn="just">
              <a:lnSpc>
                <a:spcPct val="150000"/>
              </a:lnSpc>
            </a:pP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“bulk” </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method: accelerate the speed and efficiency of indexing for large amount of data:</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4156368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63941E-58C9-334D-8CC7-1637EA3E0478}"/>
              </a:ext>
            </a:extLst>
          </p:cNvPr>
          <p:cNvPicPr>
            <a:picLocks noChangeAspect="1"/>
          </p:cNvPicPr>
          <p:nvPr/>
        </p:nvPicPr>
        <p:blipFill>
          <a:blip r:embed="rId2"/>
          <a:stretch>
            <a:fillRect/>
          </a:stretch>
        </p:blipFill>
        <p:spPr>
          <a:xfrm>
            <a:off x="828694" y="1475933"/>
            <a:ext cx="7226606" cy="3481925"/>
          </a:xfrm>
          <a:prstGeom prst="rect">
            <a:avLst/>
          </a:prstGeom>
        </p:spPr>
      </p:pic>
      <p:sp>
        <p:nvSpPr>
          <p:cNvPr id="6" name="Google Shape;748;p45">
            <a:extLst>
              <a:ext uri="{FF2B5EF4-FFF2-40B4-BE49-F238E27FC236}">
                <a16:creationId xmlns:a16="http://schemas.microsoft.com/office/drawing/2014/main" id="{2DCA4D79-D526-D7E2-9756-7EFCDE3AE80B}"/>
              </a:ext>
            </a:extLst>
          </p:cNvPr>
          <p:cNvSpPr txBox="1">
            <a:spLocks/>
          </p:cNvSpPr>
          <p:nvPr/>
        </p:nvSpPr>
        <p:spPr>
          <a:xfrm>
            <a:off x="138815" y="247197"/>
            <a:ext cx="3088479" cy="60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bril Fatface"/>
              <a:buNone/>
              <a:defRPr sz="2800" b="0" i="0" u="none" strike="noStrike" cap="none">
                <a:solidFill>
                  <a:schemeClr val="accen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buClr>
                <a:schemeClr val="dk1"/>
              </a:buClr>
              <a:buSzPts val="1100"/>
              <a:buFont typeface="Arial"/>
              <a:buNone/>
            </a:pPr>
            <a:r>
              <a:rPr lang="de-CH"/>
              <a:t>Indexing</a:t>
            </a:r>
            <a:endParaRPr lang="de-CH" dirty="0"/>
          </a:p>
        </p:txBody>
      </p:sp>
      <p:sp>
        <p:nvSpPr>
          <p:cNvPr id="8" name="文本框 7">
            <a:extLst>
              <a:ext uri="{FF2B5EF4-FFF2-40B4-BE49-F238E27FC236}">
                <a16:creationId xmlns:a16="http://schemas.microsoft.com/office/drawing/2014/main" id="{ADB70348-E4E2-6E60-0B1D-8E9AD63A025F}"/>
              </a:ext>
            </a:extLst>
          </p:cNvPr>
          <p:cNvSpPr txBox="1"/>
          <p:nvPr/>
        </p:nvSpPr>
        <p:spPr>
          <a:xfrm>
            <a:off x="3639774" y="992535"/>
            <a:ext cx="5351929" cy="369332"/>
          </a:xfrm>
          <a:prstGeom prst="rect">
            <a:avLst/>
          </a:prstGeom>
          <a:noFill/>
        </p:spPr>
        <p:txBody>
          <a:bodyPr wrap="square">
            <a:spAutoFit/>
          </a:bodyPr>
          <a:lstStyle/>
          <a:p>
            <a:r>
              <a:rPr lang="en-US" altLang="zh-CN" sz="1800" b="1" dirty="0">
                <a:solidFill>
                  <a:srgbClr val="A1C448"/>
                </a:solidFill>
                <a:effectLst/>
                <a:latin typeface="Times New Roman" panose="02020603050405020304" pitchFamily="18" charset="0"/>
                <a:ea typeface="宋体" panose="02010600030101010101" pitchFamily="2" charset="-122"/>
              </a:rPr>
              <a:t>6 Indexes </a:t>
            </a:r>
            <a:endParaRPr lang="zh-CN" altLang="en-US" sz="1800" b="1" dirty="0">
              <a:solidFill>
                <a:srgbClr val="A1C448"/>
              </a:solidFill>
            </a:endParaRPr>
          </a:p>
        </p:txBody>
      </p:sp>
    </p:spTree>
    <p:extLst>
      <p:ext uri="{BB962C8B-B14F-4D97-AF65-F5344CB8AC3E}">
        <p14:creationId xmlns:p14="http://schemas.microsoft.com/office/powerpoint/2010/main" val="3951587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5"/>
          <p:cNvSpPr txBox="1">
            <a:spLocks noGrp="1"/>
          </p:cNvSpPr>
          <p:nvPr>
            <p:ph type="ctrTitle"/>
          </p:nvPr>
        </p:nvSpPr>
        <p:spPr>
          <a:xfrm>
            <a:off x="108079" y="339405"/>
            <a:ext cx="3088479"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dirty="0"/>
              <a:t>Scripted Scoring</a:t>
            </a:r>
          </a:p>
        </p:txBody>
      </p:sp>
      <p:cxnSp>
        <p:nvCxnSpPr>
          <p:cNvPr id="757" name="Google Shape;757;p45"/>
          <p:cNvCxnSpPr>
            <a:cxnSpLocks/>
          </p:cNvCxnSpPr>
          <p:nvPr/>
        </p:nvCxnSpPr>
        <p:spPr>
          <a:xfrm>
            <a:off x="2627939" y="695425"/>
            <a:ext cx="6589544" cy="0"/>
          </a:xfrm>
          <a:prstGeom prst="straightConnector1">
            <a:avLst/>
          </a:prstGeom>
          <a:noFill/>
          <a:ln w="76200" cap="flat" cmpd="sng">
            <a:solidFill>
              <a:schemeClr val="accent1"/>
            </a:solidFill>
            <a:prstDash val="solid"/>
            <a:round/>
            <a:headEnd type="none" w="med" len="med"/>
            <a:tailEnd type="none" w="med" len="med"/>
          </a:ln>
        </p:spPr>
      </p:cxnSp>
      <p:pic>
        <p:nvPicPr>
          <p:cNvPr id="6" name="Google Shape;1207;p60">
            <a:extLst>
              <a:ext uri="{FF2B5EF4-FFF2-40B4-BE49-F238E27FC236}">
                <a16:creationId xmlns:a16="http://schemas.microsoft.com/office/drawing/2014/main" id="{5D5AE213-695D-7240-75A9-68A47F3D2C84}"/>
              </a:ext>
            </a:extLst>
          </p:cNvPr>
          <p:cNvPicPr preferRelativeResize="0"/>
          <p:nvPr/>
        </p:nvPicPr>
        <p:blipFill>
          <a:blip r:embed="rId3">
            <a:alphaModFix/>
          </a:blip>
          <a:stretch>
            <a:fillRect/>
          </a:stretch>
        </p:blipFill>
        <p:spPr>
          <a:xfrm>
            <a:off x="7676728" y="0"/>
            <a:ext cx="1467272" cy="1130877"/>
          </a:xfrm>
          <a:prstGeom prst="rect">
            <a:avLst/>
          </a:prstGeom>
          <a:noFill/>
          <a:ln>
            <a:noFill/>
          </a:ln>
        </p:spPr>
      </p:pic>
      <p:pic>
        <p:nvPicPr>
          <p:cNvPr id="9" name="Google Shape;1202;p60">
            <a:extLst>
              <a:ext uri="{FF2B5EF4-FFF2-40B4-BE49-F238E27FC236}">
                <a16:creationId xmlns:a16="http://schemas.microsoft.com/office/drawing/2014/main" id="{A302A9A2-75A1-D111-46AC-1F1379B999C8}"/>
              </a:ext>
            </a:extLst>
          </p:cNvPr>
          <p:cNvPicPr preferRelativeResize="0"/>
          <p:nvPr/>
        </p:nvPicPr>
        <p:blipFill>
          <a:blip r:embed="rId4">
            <a:alphaModFix/>
          </a:blip>
          <a:stretch>
            <a:fillRect/>
          </a:stretch>
        </p:blipFill>
        <p:spPr>
          <a:xfrm>
            <a:off x="34596" y="945705"/>
            <a:ext cx="777213" cy="1107270"/>
          </a:xfrm>
          <a:prstGeom prst="rect">
            <a:avLst/>
          </a:prstGeom>
          <a:noFill/>
          <a:ln>
            <a:noFill/>
          </a:ln>
        </p:spPr>
      </p:pic>
      <p:pic>
        <p:nvPicPr>
          <p:cNvPr id="10" name="图片 9">
            <a:extLst>
              <a:ext uri="{FF2B5EF4-FFF2-40B4-BE49-F238E27FC236}">
                <a16:creationId xmlns:a16="http://schemas.microsoft.com/office/drawing/2014/main" id="{57E4ADD5-35C4-9413-EBA1-F2885575E13D}"/>
              </a:ext>
            </a:extLst>
          </p:cNvPr>
          <p:cNvPicPr>
            <a:picLocks noChangeAspect="1"/>
          </p:cNvPicPr>
          <p:nvPr/>
        </p:nvPicPr>
        <p:blipFill>
          <a:blip r:embed="rId5"/>
          <a:stretch>
            <a:fillRect/>
          </a:stretch>
        </p:blipFill>
        <p:spPr>
          <a:xfrm>
            <a:off x="957286" y="1486897"/>
            <a:ext cx="7229427" cy="2609731"/>
          </a:xfrm>
          <a:prstGeom prst="rect">
            <a:avLst/>
          </a:prstGeom>
        </p:spPr>
      </p:pic>
      <p:sp>
        <p:nvSpPr>
          <p:cNvPr id="12" name="文本框 11">
            <a:extLst>
              <a:ext uri="{FF2B5EF4-FFF2-40B4-BE49-F238E27FC236}">
                <a16:creationId xmlns:a16="http://schemas.microsoft.com/office/drawing/2014/main" id="{83EC7140-2B55-F8F5-DCC0-792D03351414}"/>
              </a:ext>
            </a:extLst>
          </p:cNvPr>
          <p:cNvSpPr txBox="1"/>
          <p:nvPr/>
        </p:nvSpPr>
        <p:spPr>
          <a:xfrm>
            <a:off x="1203475" y="784311"/>
            <a:ext cx="6894793" cy="704104"/>
          </a:xfrm>
          <a:prstGeom prst="rect">
            <a:avLst/>
          </a:prstGeom>
          <a:noFill/>
        </p:spPr>
        <p:txBody>
          <a:bodyPr wrap="square">
            <a:spAutoFit/>
          </a:bodyPr>
          <a:lstStyle/>
          <a:p>
            <a:pPr indent="152400" algn="l">
              <a:lnSpc>
                <a:spcPct val="150000"/>
              </a:lnSpc>
            </a:pPr>
            <a:r>
              <a:rPr lang="en-US" altLang="zh-CN" kern="100" dirty="0">
                <a:effectLst/>
                <a:latin typeface="Times New Roman" panose="02020603050405020304" pitchFamily="18" charset="0"/>
                <a:ea typeface="宋体" panose="02010600030101010101" pitchFamily="2" charset="-122"/>
                <a:cs typeface="Arial" panose="020B0604020202020204" pitchFamily="34" charset="0"/>
              </a:rPr>
              <a:t>By default, Elasticsearch uses the </a:t>
            </a:r>
            <a:r>
              <a:rPr lang="en-US" altLang="zh-CN" b="1" kern="100" dirty="0">
                <a:effectLst/>
                <a:latin typeface="Times New Roman" panose="02020603050405020304" pitchFamily="18" charset="0"/>
                <a:ea typeface="宋体" panose="02010600030101010101" pitchFamily="2" charset="-122"/>
                <a:cs typeface="Arial" panose="020B0604020202020204" pitchFamily="34" charset="0"/>
              </a:rPr>
              <a:t>BM25</a:t>
            </a:r>
            <a:r>
              <a:rPr lang="en-US" altLang="zh-CN" kern="100" dirty="0">
                <a:effectLst/>
                <a:latin typeface="Times New Roman" panose="02020603050405020304" pitchFamily="18" charset="0"/>
                <a:ea typeface="宋体" panose="02010600030101010101" pitchFamily="2" charset="-122"/>
                <a:cs typeface="Arial" panose="020B0604020202020204" pitchFamily="34" charset="0"/>
              </a:rPr>
              <a:t> algorithm as a search method to perform a </a:t>
            </a:r>
            <a:r>
              <a:rPr lang="en-US" altLang="zh-CN" b="1" kern="100" dirty="0">
                <a:effectLst/>
                <a:latin typeface="Times New Roman" panose="02020603050405020304" pitchFamily="18" charset="0"/>
                <a:ea typeface="宋体" panose="02010600030101010101" pitchFamily="2" charset="-122"/>
                <a:cs typeface="Arial" panose="020B0604020202020204" pitchFamily="34" charset="0"/>
              </a:rPr>
              <a:t>TFIDF-like </a:t>
            </a:r>
            <a:r>
              <a:rPr lang="en-US" altLang="zh-CN" kern="100" dirty="0">
                <a:effectLst/>
                <a:latin typeface="Times New Roman" panose="02020603050405020304" pitchFamily="18" charset="0"/>
                <a:ea typeface="宋体" panose="02010600030101010101" pitchFamily="2" charset="-122"/>
                <a:cs typeface="Arial" panose="020B0604020202020204" pitchFamily="34" charset="0"/>
              </a:rPr>
              <a:t>text search based on word frequency, so we can conduct search like following:</a:t>
            </a:r>
            <a:endParaRPr lang="zh-CN" altLang="zh-CN"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13" name="图片 12">
            <a:extLst>
              <a:ext uri="{FF2B5EF4-FFF2-40B4-BE49-F238E27FC236}">
                <a16:creationId xmlns:a16="http://schemas.microsoft.com/office/drawing/2014/main" id="{7A5BEFDD-BC7A-B6CA-4A99-D200E2CBA014}"/>
              </a:ext>
            </a:extLst>
          </p:cNvPr>
          <p:cNvPicPr>
            <a:picLocks noChangeAspect="1"/>
          </p:cNvPicPr>
          <p:nvPr/>
        </p:nvPicPr>
        <p:blipFill>
          <a:blip r:embed="rId6"/>
          <a:stretch>
            <a:fillRect/>
          </a:stretch>
        </p:blipFill>
        <p:spPr>
          <a:xfrm>
            <a:off x="989205" y="4536331"/>
            <a:ext cx="7475353" cy="525766"/>
          </a:xfrm>
          <a:prstGeom prst="rect">
            <a:avLst/>
          </a:prstGeom>
        </p:spPr>
      </p:pic>
      <p:sp>
        <p:nvSpPr>
          <p:cNvPr id="15" name="文本框 14">
            <a:extLst>
              <a:ext uri="{FF2B5EF4-FFF2-40B4-BE49-F238E27FC236}">
                <a16:creationId xmlns:a16="http://schemas.microsoft.com/office/drawing/2014/main" id="{DF4C8CCB-F4B0-57A4-4B3B-3D6A56766036}"/>
              </a:ext>
            </a:extLst>
          </p:cNvPr>
          <p:cNvSpPr txBox="1"/>
          <p:nvPr/>
        </p:nvSpPr>
        <p:spPr>
          <a:xfrm>
            <a:off x="1203475" y="4067137"/>
            <a:ext cx="7605272" cy="380938"/>
          </a:xfrm>
          <a:prstGeom prst="rect">
            <a:avLst/>
          </a:prstGeom>
          <a:noFill/>
        </p:spPr>
        <p:txBody>
          <a:bodyPr wrap="square">
            <a:spAutoFit/>
          </a:bodyPr>
          <a:lstStyle/>
          <a:p>
            <a:pPr indent="152400" algn="l">
              <a:lnSpc>
                <a:spcPct val="150000"/>
              </a:lnSpc>
            </a:pPr>
            <a:r>
              <a:rPr lang="en-US" altLang="zh-CN" kern="100" dirty="0">
                <a:effectLst/>
                <a:latin typeface="Times New Roman" panose="02020603050405020304" pitchFamily="18" charset="0"/>
                <a:ea typeface="宋体" panose="02010600030101010101" pitchFamily="2" charset="-122"/>
                <a:cs typeface="Arial" panose="020B0604020202020204" pitchFamily="34" charset="0"/>
              </a:rPr>
              <a:t>In addition to that, ES allows us to </a:t>
            </a:r>
            <a:r>
              <a:rPr lang="en-US" altLang="zh-CN" b="1" kern="100" dirty="0">
                <a:effectLst/>
                <a:latin typeface="Times New Roman" panose="02020603050405020304" pitchFamily="18" charset="0"/>
                <a:ea typeface="宋体" panose="02010600030101010101" pitchFamily="2" charset="-122"/>
                <a:cs typeface="Arial" panose="020B0604020202020204" pitchFamily="34" charset="0"/>
              </a:rPr>
              <a:t>customize the search algorithm</a:t>
            </a:r>
            <a:r>
              <a:rPr lang="en-US" altLang="zh-CN" kern="100" dirty="0">
                <a:effectLst/>
                <a:latin typeface="Times New Roman" panose="02020603050405020304" pitchFamily="18" charset="0"/>
                <a:ea typeface="宋体" panose="02010600030101010101" pitchFamily="2" charset="-122"/>
                <a:cs typeface="Arial" panose="020B0604020202020204" pitchFamily="34" charset="0"/>
              </a:rPr>
              <a:t>, like following:</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2893752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105109" y="29926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Scripted Scoring</a:t>
            </a:r>
            <a:endParaRPr dirty="0"/>
          </a:p>
        </p:txBody>
      </p:sp>
      <p:cxnSp>
        <p:nvCxnSpPr>
          <p:cNvPr id="1018" name="Google Shape;1018;p52"/>
          <p:cNvCxnSpPr/>
          <p:nvPr/>
        </p:nvCxnSpPr>
        <p:spPr>
          <a:xfrm>
            <a:off x="2911328" y="695425"/>
            <a:ext cx="6249000"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1" name="Google Shape;1021;p52"/>
          <p:cNvPicPr preferRelativeResize="0"/>
          <p:nvPr/>
        </p:nvPicPr>
        <p:blipFill>
          <a:blip r:embed="rId4">
            <a:alphaModFix/>
          </a:blip>
          <a:stretch>
            <a:fillRect/>
          </a:stretch>
        </p:blipFill>
        <p:spPr>
          <a:xfrm>
            <a:off x="-128031" y="3853218"/>
            <a:ext cx="1215614" cy="1380034"/>
          </a:xfrm>
          <a:prstGeom prst="rect">
            <a:avLst/>
          </a:prstGeom>
          <a:noFill/>
          <a:ln>
            <a:noFill/>
          </a:ln>
        </p:spPr>
      </p:pic>
      <p:pic>
        <p:nvPicPr>
          <p:cNvPr id="1022" name="Google Shape;1022;p52"/>
          <p:cNvPicPr preferRelativeResize="0"/>
          <p:nvPr/>
        </p:nvPicPr>
        <p:blipFill>
          <a:blip r:embed="rId5">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6">
            <a:alphaModFix/>
          </a:blip>
          <a:stretch>
            <a:fillRect/>
          </a:stretch>
        </p:blipFill>
        <p:spPr>
          <a:xfrm rot="-10404479" flipH="1">
            <a:off x="7074884" y="4287032"/>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1972885" y="1245707"/>
            <a:ext cx="5198229" cy="700000"/>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sz="1400" dirty="0">
                <a:effectLst/>
                <a:latin typeface="Times New Roman" panose="02020603050405020304" pitchFamily="18" charset="0"/>
                <a:ea typeface="MingLiU" panose="02020509000000000000" pitchFamily="49" charset="-120"/>
              </a:rPr>
              <a:t>Firstly, based on user information (</a:t>
            </a:r>
            <a:r>
              <a:rPr lang="en-US" altLang="zh-CN" sz="1400" b="1" dirty="0">
                <a:effectLst/>
                <a:latin typeface="Times New Roman" panose="02020603050405020304" pitchFamily="18" charset="0"/>
                <a:ea typeface="MingLiU" panose="02020509000000000000" pitchFamily="49" charset="-120"/>
              </a:rPr>
              <a:t>weight</a:t>
            </a:r>
            <a:r>
              <a:rPr lang="en-US" altLang="zh-CN" sz="1400" dirty="0">
                <a:effectLst/>
                <a:latin typeface="Times New Roman" panose="02020603050405020304" pitchFamily="18" charset="0"/>
                <a:ea typeface="MingLiU" panose="02020509000000000000" pitchFamily="49" charset="-120"/>
              </a:rPr>
              <a:t>, </a:t>
            </a:r>
            <a:r>
              <a:rPr lang="en-US" altLang="zh-CN" sz="1400" b="1" dirty="0">
                <a:effectLst/>
                <a:latin typeface="Times New Roman" panose="02020603050405020304" pitchFamily="18" charset="0"/>
                <a:ea typeface="MingLiU" panose="02020509000000000000" pitchFamily="49" charset="-120"/>
              </a:rPr>
              <a:t>height</a:t>
            </a:r>
            <a:r>
              <a:rPr lang="en-US" altLang="zh-CN" sz="1400" dirty="0">
                <a:effectLst/>
                <a:latin typeface="Times New Roman" panose="02020603050405020304" pitchFamily="18" charset="0"/>
                <a:ea typeface="MingLiU" panose="02020509000000000000" pitchFamily="49" charset="-120"/>
              </a:rPr>
              <a:t>, </a:t>
            </a:r>
            <a:r>
              <a:rPr lang="en-US" altLang="zh-CN" sz="1400" b="1" dirty="0">
                <a:effectLst/>
                <a:latin typeface="Times New Roman" panose="02020603050405020304" pitchFamily="18" charset="0"/>
                <a:ea typeface="MingLiU" panose="02020509000000000000" pitchFamily="49" charset="-120"/>
              </a:rPr>
              <a:t>age</a:t>
            </a:r>
            <a:r>
              <a:rPr lang="en-US" altLang="zh-CN" sz="1400" dirty="0">
                <a:effectLst/>
                <a:latin typeface="Times New Roman" panose="02020603050405020304" pitchFamily="18" charset="0"/>
                <a:ea typeface="MingLiU" panose="02020509000000000000" pitchFamily="49" charset="-120"/>
              </a:rPr>
              <a:t> and </a:t>
            </a:r>
            <a:r>
              <a:rPr lang="en-US" altLang="zh-CN" sz="1400" b="1" dirty="0">
                <a:effectLst/>
                <a:latin typeface="Times New Roman" panose="02020603050405020304" pitchFamily="18" charset="0"/>
                <a:ea typeface="MingLiU" panose="02020509000000000000" pitchFamily="49" charset="-120"/>
              </a:rPr>
              <a:t>gender</a:t>
            </a:r>
            <a:r>
              <a:rPr lang="en-US" altLang="zh-CN" sz="1400" dirty="0">
                <a:effectLst/>
                <a:latin typeface="Times New Roman" panose="02020603050405020304" pitchFamily="18" charset="0"/>
                <a:ea typeface="MingLiU" panose="02020509000000000000" pitchFamily="49" charset="-120"/>
              </a:rPr>
              <a:t>), calculate the </a:t>
            </a:r>
            <a:r>
              <a:rPr lang="en-US" altLang="zh-CN" sz="1400" b="1" dirty="0">
                <a:effectLst/>
                <a:latin typeface="Times New Roman" panose="02020603050405020304" pitchFamily="18" charset="0"/>
                <a:ea typeface="MingLiU" panose="02020509000000000000" pitchFamily="49" charset="-120"/>
              </a:rPr>
              <a:t>BMR</a:t>
            </a:r>
            <a:r>
              <a:rPr lang="en-US" altLang="zh-CN" sz="1400" dirty="0">
                <a:effectLst/>
                <a:latin typeface="Times New Roman" panose="02020603050405020304" pitchFamily="18" charset="0"/>
                <a:ea typeface="MingLiU" panose="02020509000000000000" pitchFamily="49" charset="-120"/>
              </a:rPr>
              <a:t> (Basal Metabolic Rate) of each user:</a:t>
            </a:r>
            <a:endParaRPr lang="zh-CN" altLang="zh-CN" sz="1050" dirty="0">
              <a:effectLst/>
              <a:latin typeface="Times New Roman" panose="02020603050405020304" pitchFamily="18" charset="0"/>
              <a:ea typeface="MingLiU" panose="02020509000000000000" pitchFamily="49" charset="-120"/>
            </a:endParaRPr>
          </a:p>
        </p:txBody>
      </p:sp>
      <p:sp>
        <p:nvSpPr>
          <p:cNvPr id="5" name="文本框 4">
            <a:extLst>
              <a:ext uri="{FF2B5EF4-FFF2-40B4-BE49-F238E27FC236}">
                <a16:creationId xmlns:a16="http://schemas.microsoft.com/office/drawing/2014/main" id="{6E72D946-01AC-78BF-EDD6-C16E343DEA8F}"/>
              </a:ext>
            </a:extLst>
          </p:cNvPr>
          <p:cNvSpPr txBox="1"/>
          <p:nvPr/>
        </p:nvSpPr>
        <p:spPr>
          <a:xfrm>
            <a:off x="915097" y="2450215"/>
            <a:ext cx="7313803" cy="1028167"/>
          </a:xfrm>
          <a:prstGeom prst="rect">
            <a:avLst/>
          </a:prstGeom>
          <a:solidFill>
            <a:schemeClr val="accent1">
              <a:lumMod val="40000"/>
              <a:lumOff val="60000"/>
            </a:schemeClr>
          </a:solidFill>
        </p:spPr>
        <p:txBody>
          <a:bodyPr wrap="square">
            <a:spAutoFit/>
          </a:bodyPr>
          <a:lstStyle/>
          <a:p>
            <a:pPr marL="342900" lvl="0" indent="-342900" algn="l" rtl="0">
              <a:lnSpc>
                <a:spcPct val="150000"/>
              </a:lnSpc>
              <a:tabLst>
                <a:tab pos="457200" algn="l"/>
              </a:tabLst>
            </a:pPr>
            <a:r>
              <a:rPr lang="en-US" altLang="zh-CN" sz="14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script_query</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4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4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script_score</a:t>
            </a:r>
            <a:r>
              <a:rPr lang="en-US" altLang="zh-CN" sz="14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4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"query"</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4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4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match_all</a:t>
            </a:r>
            <a:r>
              <a:rPr lang="en-US" altLang="zh-CN" sz="14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4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"script"</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4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"source"</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4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4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BMR = 9.99 * </a:t>
            </a:r>
            <a:r>
              <a:rPr lang="en-US" altLang="zh-CN" sz="14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params.weight</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+ 6.25 * </a:t>
            </a:r>
            <a:r>
              <a:rPr lang="en-US" altLang="zh-CN" sz="14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params.height</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- 4.92 * </a:t>
            </a:r>
            <a:r>
              <a:rPr lang="en-US" altLang="zh-CN" sz="14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params.age</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+ 166 * </a:t>
            </a:r>
            <a:r>
              <a:rPr lang="en-US" altLang="zh-CN" sz="14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params.gender</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- 161 + </a:t>
            </a:r>
            <a:r>
              <a:rPr lang="en-US" altLang="zh-CN" sz="14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params.bias</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4022725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105109" y="29926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Scripted Scoring</a:t>
            </a:r>
            <a:endParaRPr dirty="0"/>
          </a:p>
        </p:txBody>
      </p:sp>
      <p:cxnSp>
        <p:nvCxnSpPr>
          <p:cNvPr id="1018" name="Google Shape;1018;p52"/>
          <p:cNvCxnSpPr/>
          <p:nvPr/>
        </p:nvCxnSpPr>
        <p:spPr>
          <a:xfrm>
            <a:off x="2911328" y="695425"/>
            <a:ext cx="6249000"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1" name="Google Shape;1021;p52"/>
          <p:cNvPicPr preferRelativeResize="0"/>
          <p:nvPr/>
        </p:nvPicPr>
        <p:blipFill>
          <a:blip r:embed="rId4">
            <a:alphaModFix/>
          </a:blip>
          <a:stretch>
            <a:fillRect/>
          </a:stretch>
        </p:blipFill>
        <p:spPr>
          <a:xfrm>
            <a:off x="-128031" y="3853218"/>
            <a:ext cx="1215614" cy="1380034"/>
          </a:xfrm>
          <a:prstGeom prst="rect">
            <a:avLst/>
          </a:prstGeom>
          <a:noFill/>
          <a:ln>
            <a:noFill/>
          </a:ln>
        </p:spPr>
      </p:pic>
      <p:pic>
        <p:nvPicPr>
          <p:cNvPr id="1022" name="Google Shape;1022;p52"/>
          <p:cNvPicPr preferRelativeResize="0"/>
          <p:nvPr/>
        </p:nvPicPr>
        <p:blipFill>
          <a:blip r:embed="rId5">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6">
            <a:alphaModFix/>
          </a:blip>
          <a:stretch>
            <a:fillRect/>
          </a:stretch>
        </p:blipFill>
        <p:spPr>
          <a:xfrm rot="-10404479" flipH="1">
            <a:off x="7074884" y="4287032"/>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704732" y="1067546"/>
            <a:ext cx="2734093" cy="1769715"/>
          </a:xfrm>
          <a:prstGeom prst="rect">
            <a:avLst/>
          </a:prstGeom>
          <a:noFill/>
        </p:spPr>
        <p:txBody>
          <a:bodyPr wrap="square">
            <a:spAutoFit/>
          </a:bodyPr>
          <a:lstStyle/>
          <a:p>
            <a:pPr marR="6350" lvl="0" algn="l" rtl="0">
              <a:spcBef>
                <a:spcPts val="300"/>
              </a:spcBef>
              <a:spcAft>
                <a:spcPts val="300"/>
              </a:spcAft>
              <a:tabLst>
                <a:tab pos="609600" algn="l"/>
                <a:tab pos="914400" algn="l"/>
                <a:tab pos="2070735" algn="l"/>
              </a:tabLst>
            </a:pPr>
            <a:r>
              <a:rPr lang="en-US" altLang="zh-CN" b="1" dirty="0">
                <a:effectLst/>
                <a:latin typeface="Times New Roman" panose="02020603050405020304" pitchFamily="18" charset="0"/>
                <a:ea typeface="MingLiU" panose="02020509000000000000" pitchFamily="49" charset="-120"/>
              </a:rPr>
              <a:t>Active level</a:t>
            </a:r>
            <a:r>
              <a:rPr lang="en-US" altLang="zh-CN" dirty="0">
                <a:effectLst/>
                <a:latin typeface="Times New Roman" panose="02020603050405020304" pitchFamily="18" charset="0"/>
                <a:ea typeface="MingLiU" panose="02020509000000000000" pitchFamily="49" charset="-120"/>
              </a:rPr>
              <a:t> </a:t>
            </a:r>
          </a:p>
          <a:p>
            <a:pPr marL="285750" marR="6350" lvl="0" indent="-285750" algn="l" rtl="0">
              <a:spcBef>
                <a:spcPts val="300"/>
              </a:spcBef>
              <a:spcAft>
                <a:spcPts val="300"/>
              </a:spcAft>
              <a:buFont typeface="Arial" panose="020B0604020202020204" pitchFamily="34" charset="0"/>
              <a:buChar char="•"/>
              <a:tabLst>
                <a:tab pos="609600" algn="l"/>
                <a:tab pos="914400" algn="l"/>
                <a:tab pos="2070735" algn="l"/>
              </a:tabLst>
            </a:pPr>
            <a:r>
              <a:rPr lang="en-US" altLang="zh-CN" b="1" dirty="0">
                <a:latin typeface="Times New Roman" panose="02020603050405020304" pitchFamily="18" charset="0"/>
                <a:ea typeface="MingLiU" panose="02020509000000000000" pitchFamily="49" charset="-120"/>
              </a:rPr>
              <a:t>t</a:t>
            </a:r>
            <a:r>
              <a:rPr lang="en-US" altLang="zh-CN" b="1" dirty="0">
                <a:effectLst/>
                <a:latin typeface="Times New Roman" panose="02020603050405020304" pitchFamily="18" charset="0"/>
                <a:ea typeface="MingLiU" panose="02020509000000000000" pitchFamily="49" charset="-120"/>
              </a:rPr>
              <a:t>ends to be static: 1.2</a:t>
            </a:r>
          </a:p>
          <a:p>
            <a:pPr marL="285750" marR="6350" lvl="0" indent="-285750" algn="l" rtl="0">
              <a:spcBef>
                <a:spcPts val="300"/>
              </a:spcBef>
              <a:spcAft>
                <a:spcPts val="300"/>
              </a:spcAft>
              <a:buFont typeface="Arial" panose="020B0604020202020204" pitchFamily="34" charset="0"/>
              <a:buChar char="•"/>
              <a:tabLst>
                <a:tab pos="609600" algn="l"/>
                <a:tab pos="914400" algn="l"/>
                <a:tab pos="2070735" algn="l"/>
              </a:tabLst>
            </a:pPr>
            <a:r>
              <a:rPr lang="en-US" altLang="zh-CN" b="1" dirty="0">
                <a:effectLst/>
                <a:latin typeface="Times New Roman" panose="02020603050405020304" pitchFamily="18" charset="0"/>
                <a:ea typeface="MingLiU" panose="02020509000000000000" pitchFamily="49" charset="-120"/>
              </a:rPr>
              <a:t>low activity level: 1.375</a:t>
            </a:r>
          </a:p>
          <a:p>
            <a:pPr marL="285750" marR="6350" lvl="0" indent="-285750" algn="l" rtl="0">
              <a:spcBef>
                <a:spcPts val="300"/>
              </a:spcBef>
              <a:spcAft>
                <a:spcPts val="300"/>
              </a:spcAft>
              <a:buFont typeface="Arial" panose="020B0604020202020204" pitchFamily="34" charset="0"/>
              <a:buChar char="•"/>
              <a:tabLst>
                <a:tab pos="609600" algn="l"/>
                <a:tab pos="914400" algn="l"/>
                <a:tab pos="2070735" algn="l"/>
              </a:tabLst>
            </a:pPr>
            <a:r>
              <a:rPr lang="en-US" altLang="zh-CN" b="1" dirty="0">
                <a:effectLst/>
                <a:latin typeface="Times New Roman" panose="02020603050405020304" pitchFamily="18" charset="0"/>
                <a:ea typeface="MingLiU" panose="02020509000000000000" pitchFamily="49" charset="-120"/>
              </a:rPr>
              <a:t>normal activity level: 1.55</a:t>
            </a:r>
          </a:p>
          <a:p>
            <a:pPr marL="285750" marR="6350" lvl="0" indent="-285750" algn="l" rtl="0">
              <a:spcBef>
                <a:spcPts val="300"/>
              </a:spcBef>
              <a:spcAft>
                <a:spcPts val="300"/>
              </a:spcAft>
              <a:buFont typeface="Arial" panose="020B0604020202020204" pitchFamily="34" charset="0"/>
              <a:buChar char="•"/>
              <a:tabLst>
                <a:tab pos="609600" algn="l"/>
                <a:tab pos="914400" algn="l"/>
                <a:tab pos="2070735" algn="l"/>
              </a:tabLst>
            </a:pPr>
            <a:r>
              <a:rPr lang="en-US" altLang="zh-CN" b="1" dirty="0">
                <a:effectLst/>
                <a:latin typeface="Times New Roman" panose="02020603050405020304" pitchFamily="18" charset="0"/>
                <a:ea typeface="MingLiU" panose="02020509000000000000" pitchFamily="49" charset="-120"/>
              </a:rPr>
              <a:t>high activity level: 1.72 </a:t>
            </a:r>
          </a:p>
          <a:p>
            <a:pPr marL="285750" marR="6350" lvl="0" indent="-285750" algn="l" rtl="0">
              <a:spcBef>
                <a:spcPts val="300"/>
              </a:spcBef>
              <a:spcAft>
                <a:spcPts val="300"/>
              </a:spcAft>
              <a:buFont typeface="Arial" panose="020B0604020202020204" pitchFamily="34" charset="0"/>
              <a:buChar char="•"/>
              <a:tabLst>
                <a:tab pos="609600" algn="l"/>
                <a:tab pos="914400" algn="l"/>
                <a:tab pos="2070735" algn="l"/>
              </a:tabLst>
            </a:pPr>
            <a:r>
              <a:rPr lang="en-US" altLang="zh-CN" b="1" dirty="0">
                <a:effectLst/>
                <a:latin typeface="Times New Roman" panose="02020603050405020304" pitchFamily="18" charset="0"/>
                <a:ea typeface="MingLiU" panose="02020509000000000000" pitchFamily="49" charset="-120"/>
              </a:rPr>
              <a:t>intense activity level: 1.9</a:t>
            </a:r>
            <a:endParaRPr lang="en-US" altLang="zh-CN" b="1" dirty="0">
              <a:latin typeface="Times New Roman" panose="02020603050405020304" pitchFamily="18" charset="0"/>
              <a:ea typeface="MingLiU" panose="02020509000000000000" pitchFamily="49" charset="-120"/>
            </a:endParaRPr>
          </a:p>
        </p:txBody>
      </p:sp>
      <p:sp>
        <p:nvSpPr>
          <p:cNvPr id="5" name="文本框 4">
            <a:extLst>
              <a:ext uri="{FF2B5EF4-FFF2-40B4-BE49-F238E27FC236}">
                <a16:creationId xmlns:a16="http://schemas.microsoft.com/office/drawing/2014/main" id="{6E72D946-01AC-78BF-EDD6-C16E343DEA8F}"/>
              </a:ext>
            </a:extLst>
          </p:cNvPr>
          <p:cNvSpPr txBox="1"/>
          <p:nvPr/>
        </p:nvSpPr>
        <p:spPr>
          <a:xfrm>
            <a:off x="1184886" y="3143268"/>
            <a:ext cx="6202131" cy="1392625"/>
          </a:xfrm>
          <a:prstGeom prst="rect">
            <a:avLst/>
          </a:prstGeom>
          <a:solidFill>
            <a:schemeClr val="accent1">
              <a:lumMod val="40000"/>
              <a:lumOff val="60000"/>
            </a:schemeClr>
          </a:solidFill>
        </p:spPr>
        <p:txBody>
          <a:bodyPr wrap="square">
            <a:spAutoFit/>
          </a:bodyPr>
          <a:lstStyle/>
          <a:p>
            <a:pPr marL="342900" lvl="0" indent="-342900" algn="l" rtl="0">
              <a:lnSpc>
                <a:spcPct val="150000"/>
              </a:lnSpc>
              <a:tabLst>
                <a:tab pos="457200" algn="l"/>
              </a:tabLst>
            </a:pPr>
            <a:r>
              <a:rPr lang="en-US" altLang="zh-CN"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TDEE = BMR * </a:t>
            </a:r>
            <a:r>
              <a:rPr lang="en-US" altLang="zh-CN"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params.active_level</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TDEE_normalized</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(TDEE - doc[</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calory_min</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(doc[</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calory_max</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doc[</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calory_min</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ratio1; </a:t>
            </a:r>
            <a:r>
              <a:rPr lang="en-US" altLang="zh-CN" sz="16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1600" kern="1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4" name="文本框 3">
            <a:extLst>
              <a:ext uri="{FF2B5EF4-FFF2-40B4-BE49-F238E27FC236}">
                <a16:creationId xmlns:a16="http://schemas.microsoft.com/office/drawing/2014/main" id="{F1B39F1C-348C-ED3D-B053-EC0BFE3112A4}"/>
              </a:ext>
            </a:extLst>
          </p:cNvPr>
          <p:cNvSpPr txBox="1"/>
          <p:nvPr/>
        </p:nvSpPr>
        <p:spPr>
          <a:xfrm>
            <a:off x="3923972" y="1567169"/>
            <a:ext cx="3428741" cy="376834"/>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b="1" dirty="0">
                <a:effectLst/>
                <a:latin typeface="Times New Roman" panose="02020603050405020304" pitchFamily="18" charset="0"/>
                <a:ea typeface="MingLiU" panose="02020509000000000000" pitchFamily="49" charset="-120"/>
              </a:rPr>
              <a:t>TDEE</a:t>
            </a:r>
            <a:r>
              <a:rPr lang="en-US" altLang="zh-CN" dirty="0">
                <a:effectLst/>
                <a:latin typeface="Times New Roman" panose="02020603050405020304" pitchFamily="18" charset="0"/>
                <a:ea typeface="MingLiU" panose="02020509000000000000" pitchFamily="49" charset="-120"/>
              </a:rPr>
              <a:t> (Total Daily Energy Expenditure) </a:t>
            </a:r>
          </a:p>
        </p:txBody>
      </p:sp>
      <p:sp>
        <p:nvSpPr>
          <p:cNvPr id="6" name="文本框 5">
            <a:extLst>
              <a:ext uri="{FF2B5EF4-FFF2-40B4-BE49-F238E27FC236}">
                <a16:creationId xmlns:a16="http://schemas.microsoft.com/office/drawing/2014/main" id="{F7ED53AF-44EA-025E-7C3B-35429DDFB68C}"/>
              </a:ext>
            </a:extLst>
          </p:cNvPr>
          <p:cNvSpPr txBox="1"/>
          <p:nvPr/>
        </p:nvSpPr>
        <p:spPr>
          <a:xfrm>
            <a:off x="3923972" y="2446790"/>
            <a:ext cx="3428741" cy="376834"/>
          </a:xfrm>
          <a:prstGeom prst="rect">
            <a:avLst/>
          </a:prstGeom>
          <a:noFill/>
        </p:spPr>
        <p:txBody>
          <a:bodyPr wrap="square">
            <a:spAutoFit/>
          </a:bodyPr>
          <a:lstStyle/>
          <a:p>
            <a:pPr marR="6350" lvl="0" algn="ctr" rtl="0">
              <a:lnSpc>
                <a:spcPct val="150000"/>
              </a:lnSpc>
              <a:spcBef>
                <a:spcPts val="300"/>
              </a:spcBef>
              <a:spcAft>
                <a:spcPts val="300"/>
              </a:spcAft>
              <a:tabLst>
                <a:tab pos="609600" algn="l"/>
                <a:tab pos="914400" algn="l"/>
                <a:tab pos="2070735" algn="l"/>
              </a:tabLst>
            </a:pPr>
            <a:r>
              <a:rPr lang="en-US" altLang="zh-CN" b="1" dirty="0">
                <a:effectLst/>
                <a:latin typeface="Times New Roman" panose="02020603050405020304" pitchFamily="18" charset="0"/>
                <a:ea typeface="MingLiU" panose="02020509000000000000" pitchFamily="49" charset="-120"/>
              </a:rPr>
              <a:t>Standard of Calory (Normalized)</a:t>
            </a:r>
            <a:endParaRPr lang="en-US" altLang="zh-CN" dirty="0">
              <a:effectLst/>
              <a:latin typeface="Times New Roman" panose="02020603050405020304" pitchFamily="18" charset="0"/>
              <a:ea typeface="MingLiU" panose="02020509000000000000" pitchFamily="49" charset="-120"/>
            </a:endParaRPr>
          </a:p>
        </p:txBody>
      </p:sp>
      <p:cxnSp>
        <p:nvCxnSpPr>
          <p:cNvPr id="8" name="直接箭头连接符 7">
            <a:extLst>
              <a:ext uri="{FF2B5EF4-FFF2-40B4-BE49-F238E27FC236}">
                <a16:creationId xmlns:a16="http://schemas.microsoft.com/office/drawing/2014/main" id="{100019F5-D440-532B-A79A-8C0604503F45}"/>
              </a:ext>
            </a:extLst>
          </p:cNvPr>
          <p:cNvCxnSpPr>
            <a:endCxn id="4" idx="1"/>
          </p:cNvCxnSpPr>
          <p:nvPr/>
        </p:nvCxnSpPr>
        <p:spPr>
          <a:xfrm>
            <a:off x="3209301" y="1755586"/>
            <a:ext cx="616688"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9990F01-0289-706A-0884-29FE41C9AD35}"/>
              </a:ext>
            </a:extLst>
          </p:cNvPr>
          <p:cNvCxnSpPr>
            <a:cxnSpLocks/>
            <a:stCxn id="4" idx="2"/>
            <a:endCxn id="6" idx="0"/>
          </p:cNvCxnSpPr>
          <p:nvPr/>
        </p:nvCxnSpPr>
        <p:spPr>
          <a:xfrm>
            <a:off x="5638343" y="1944003"/>
            <a:ext cx="0" cy="50278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55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105109" y="29926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Scripted Scoring</a:t>
            </a:r>
            <a:endParaRPr dirty="0"/>
          </a:p>
        </p:txBody>
      </p:sp>
      <p:cxnSp>
        <p:nvCxnSpPr>
          <p:cNvPr id="1018" name="Google Shape;1018;p52"/>
          <p:cNvCxnSpPr/>
          <p:nvPr/>
        </p:nvCxnSpPr>
        <p:spPr>
          <a:xfrm>
            <a:off x="2911328" y="695425"/>
            <a:ext cx="6249000"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1" name="Google Shape;1021;p52"/>
          <p:cNvPicPr preferRelativeResize="0"/>
          <p:nvPr/>
        </p:nvPicPr>
        <p:blipFill>
          <a:blip r:embed="rId4">
            <a:alphaModFix/>
          </a:blip>
          <a:stretch>
            <a:fillRect/>
          </a:stretch>
        </p:blipFill>
        <p:spPr>
          <a:xfrm>
            <a:off x="-128031" y="3853218"/>
            <a:ext cx="1215614" cy="1380034"/>
          </a:xfrm>
          <a:prstGeom prst="rect">
            <a:avLst/>
          </a:prstGeom>
          <a:noFill/>
          <a:ln>
            <a:noFill/>
          </a:ln>
        </p:spPr>
      </p:pic>
      <p:pic>
        <p:nvPicPr>
          <p:cNvPr id="1022" name="Google Shape;1022;p52"/>
          <p:cNvPicPr preferRelativeResize="0"/>
          <p:nvPr/>
        </p:nvPicPr>
        <p:blipFill>
          <a:blip r:embed="rId5">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6">
            <a:alphaModFix/>
          </a:blip>
          <a:stretch>
            <a:fillRect/>
          </a:stretch>
        </p:blipFill>
        <p:spPr>
          <a:xfrm rot="-10404479" flipH="1">
            <a:off x="7074884" y="4287032"/>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822571" y="1075551"/>
            <a:ext cx="7498857" cy="786754"/>
          </a:xfrm>
          <a:prstGeom prst="rect">
            <a:avLst/>
          </a:prstGeom>
          <a:noFill/>
        </p:spPr>
        <p:txBody>
          <a:bodyPr wrap="square">
            <a:spAutoFit/>
          </a:bodyPr>
          <a:lstStyle/>
          <a:p>
            <a:pPr marL="457200" marR="6350" indent="266700" algn="l">
              <a:lnSpc>
                <a:spcPct val="150000"/>
              </a:lnSpc>
              <a:spcBef>
                <a:spcPts val="300"/>
              </a:spcBef>
              <a:spcAft>
                <a:spcPts val="300"/>
              </a:spcAft>
              <a:tabLst>
                <a:tab pos="609600" algn="l"/>
                <a:tab pos="914400" algn="l"/>
                <a:tab pos="2070735" algn="l"/>
              </a:tabLst>
            </a:pPr>
            <a:r>
              <a:rPr lang="en-US" altLang="zh-CN" sz="1600" b="1" dirty="0">
                <a:effectLst/>
                <a:latin typeface="Times New Roman" panose="02020603050405020304" pitchFamily="18" charset="0"/>
                <a:ea typeface="MingLiU" panose="02020509000000000000" pitchFamily="49" charset="-120"/>
              </a:rPr>
              <a:t>Ratio1</a:t>
            </a:r>
            <a:r>
              <a:rPr lang="en-US" altLang="zh-CN" sz="1600" b="1" dirty="0">
                <a:latin typeface="Times New Roman" panose="02020603050405020304" pitchFamily="18" charset="0"/>
                <a:ea typeface="MingLiU" panose="02020509000000000000" pitchFamily="49" charset="-120"/>
              </a:rPr>
              <a:t>: </a:t>
            </a:r>
            <a:r>
              <a:rPr lang="en-US" altLang="zh-CN" sz="1600" dirty="0">
                <a:effectLst/>
                <a:latin typeface="Times New Roman" panose="02020603050405020304" pitchFamily="18" charset="0"/>
                <a:ea typeface="MingLiU" panose="02020509000000000000" pitchFamily="49" charset="-120"/>
              </a:rPr>
              <a:t>proportionally divide the total daily nutrient content into individual food groups (based on the </a:t>
            </a:r>
            <a:r>
              <a:rPr lang="en-US" altLang="zh-CN" sz="1600" b="1" dirty="0">
                <a:effectLst/>
                <a:latin typeface="Times New Roman" panose="02020603050405020304" pitchFamily="18" charset="0"/>
                <a:ea typeface="MingLiU" panose="02020509000000000000" pitchFamily="49" charset="-120"/>
              </a:rPr>
              <a:t>proportion</a:t>
            </a:r>
            <a:r>
              <a:rPr lang="en-US" altLang="zh-CN" sz="1600" dirty="0">
                <a:effectLst/>
                <a:latin typeface="Times New Roman" panose="02020603050405020304" pitchFamily="18" charset="0"/>
                <a:ea typeface="MingLiU" panose="02020509000000000000" pitchFamily="49" charset="-120"/>
              </a:rPr>
              <a:t>, according to the respective </a:t>
            </a:r>
            <a:r>
              <a:rPr lang="en-US" altLang="zh-CN" sz="1600" b="1" dirty="0">
                <a:effectLst/>
                <a:latin typeface="Times New Roman" panose="02020603050405020304" pitchFamily="18" charset="0"/>
                <a:ea typeface="MingLiU" panose="02020509000000000000" pitchFamily="49" charset="-120"/>
              </a:rPr>
              <a:t>quantity</a:t>
            </a:r>
            <a:r>
              <a:rPr lang="en-US" altLang="zh-CN" sz="1600" dirty="0">
                <a:effectLst/>
                <a:latin typeface="Times New Roman" panose="02020603050405020304" pitchFamily="18" charset="0"/>
                <a:ea typeface="MingLiU" panose="02020509000000000000" pitchFamily="49" charset="-120"/>
              </a:rPr>
              <a:t> share):</a:t>
            </a:r>
            <a:endParaRPr lang="zh-CN" altLang="zh-CN" sz="1600" dirty="0">
              <a:effectLst/>
              <a:latin typeface="Times New Roman" panose="02020603050405020304" pitchFamily="18" charset="0"/>
              <a:ea typeface="MingLiU" panose="02020509000000000000" pitchFamily="49" charset="-120"/>
            </a:endParaRPr>
          </a:p>
        </p:txBody>
      </p:sp>
      <p:pic>
        <p:nvPicPr>
          <p:cNvPr id="2" name="图片 1">
            <a:extLst>
              <a:ext uri="{FF2B5EF4-FFF2-40B4-BE49-F238E27FC236}">
                <a16:creationId xmlns:a16="http://schemas.microsoft.com/office/drawing/2014/main" id="{865283A7-3701-2693-D13C-64C2030CAAC9}"/>
              </a:ext>
            </a:extLst>
          </p:cNvPr>
          <p:cNvPicPr>
            <a:picLocks noChangeAspect="1"/>
          </p:cNvPicPr>
          <p:nvPr/>
        </p:nvPicPr>
        <p:blipFill>
          <a:blip r:embed="rId7"/>
          <a:stretch>
            <a:fillRect/>
          </a:stretch>
        </p:blipFill>
        <p:spPr>
          <a:xfrm>
            <a:off x="3122351" y="2227605"/>
            <a:ext cx="2928845" cy="2795422"/>
          </a:xfrm>
          <a:prstGeom prst="rect">
            <a:avLst/>
          </a:prstGeom>
        </p:spPr>
      </p:pic>
    </p:spTree>
    <p:extLst>
      <p:ext uri="{BB962C8B-B14F-4D97-AF65-F5344CB8AC3E}">
        <p14:creationId xmlns:p14="http://schemas.microsoft.com/office/powerpoint/2010/main" val="3818065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105109" y="29926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Scripted Scoring</a:t>
            </a:r>
            <a:endParaRPr dirty="0"/>
          </a:p>
        </p:txBody>
      </p:sp>
      <p:cxnSp>
        <p:nvCxnSpPr>
          <p:cNvPr id="1018" name="Google Shape;1018;p52"/>
          <p:cNvCxnSpPr/>
          <p:nvPr/>
        </p:nvCxnSpPr>
        <p:spPr>
          <a:xfrm>
            <a:off x="2911328" y="695425"/>
            <a:ext cx="6249000"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1" name="Google Shape;1021;p52"/>
          <p:cNvPicPr preferRelativeResize="0"/>
          <p:nvPr/>
        </p:nvPicPr>
        <p:blipFill>
          <a:blip r:embed="rId4">
            <a:alphaModFix/>
          </a:blip>
          <a:stretch>
            <a:fillRect/>
          </a:stretch>
        </p:blipFill>
        <p:spPr>
          <a:xfrm>
            <a:off x="-128031" y="3853218"/>
            <a:ext cx="1215614" cy="1380034"/>
          </a:xfrm>
          <a:prstGeom prst="rect">
            <a:avLst/>
          </a:prstGeom>
          <a:noFill/>
          <a:ln>
            <a:noFill/>
          </a:ln>
        </p:spPr>
      </p:pic>
      <p:pic>
        <p:nvPicPr>
          <p:cNvPr id="1022" name="Google Shape;1022;p52"/>
          <p:cNvPicPr preferRelativeResize="0"/>
          <p:nvPr/>
        </p:nvPicPr>
        <p:blipFill>
          <a:blip r:embed="rId5">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6">
            <a:alphaModFix/>
          </a:blip>
          <a:stretch>
            <a:fillRect/>
          </a:stretch>
        </p:blipFill>
        <p:spPr>
          <a:xfrm rot="-10404479" flipH="1">
            <a:off x="7997482" y="3967082"/>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814039" y="782707"/>
            <a:ext cx="7527073" cy="1746440"/>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b="1" dirty="0">
                <a:effectLst/>
                <a:latin typeface="Times New Roman" panose="02020603050405020304" pitchFamily="18" charset="0"/>
                <a:ea typeface="MingLiU" panose="02020509000000000000" pitchFamily="49" charset="-120"/>
              </a:rPr>
              <a:t>TDEE</a:t>
            </a:r>
            <a:r>
              <a:rPr lang="en-US" altLang="zh-CN" b="1" dirty="0">
                <a:latin typeface="Times New Roman" panose="02020603050405020304" pitchFamily="18" charset="0"/>
                <a:ea typeface="MingLiU" panose="02020509000000000000" pitchFamily="49" charset="-120"/>
              </a:rPr>
              <a:t> </a:t>
            </a:r>
            <a:r>
              <a:rPr lang="en-US" altLang="zh-CN" dirty="0">
                <a:effectLst/>
                <a:latin typeface="Times New Roman" panose="02020603050405020304" pitchFamily="18" charset="0"/>
                <a:ea typeface="MingLiU" panose="02020509000000000000" pitchFamily="49" charset="-120"/>
              </a:rPr>
              <a:t>can be divided into 3 sources: </a:t>
            </a:r>
            <a:r>
              <a:rPr lang="en-US" altLang="zh-CN" b="1" dirty="0">
                <a:effectLst/>
                <a:latin typeface="Times New Roman" panose="02020603050405020304" pitchFamily="18" charset="0"/>
                <a:ea typeface="MingLiU" panose="02020509000000000000" pitchFamily="49" charset="-120"/>
              </a:rPr>
              <a:t>protein</a:t>
            </a:r>
            <a:r>
              <a:rPr lang="en-US" altLang="zh-CN" dirty="0">
                <a:effectLst/>
                <a:latin typeface="Times New Roman" panose="02020603050405020304" pitchFamily="18" charset="0"/>
                <a:ea typeface="MingLiU" panose="02020509000000000000" pitchFamily="49" charset="-120"/>
              </a:rPr>
              <a:t>, </a:t>
            </a:r>
            <a:r>
              <a:rPr lang="en-US" altLang="zh-CN" b="1" dirty="0">
                <a:effectLst/>
                <a:latin typeface="Times New Roman" panose="02020603050405020304" pitchFamily="18" charset="0"/>
                <a:ea typeface="MingLiU" panose="02020509000000000000" pitchFamily="49" charset="-120"/>
              </a:rPr>
              <a:t>fat</a:t>
            </a:r>
            <a:r>
              <a:rPr lang="en-US" altLang="zh-CN" dirty="0">
                <a:effectLst/>
                <a:latin typeface="Times New Roman" panose="02020603050405020304" pitchFamily="18" charset="0"/>
                <a:ea typeface="MingLiU" panose="02020509000000000000" pitchFamily="49" charset="-120"/>
              </a:rPr>
              <a:t> and </a:t>
            </a:r>
            <a:r>
              <a:rPr lang="en-US" altLang="zh-CN" b="1" dirty="0">
                <a:effectLst/>
                <a:latin typeface="Times New Roman" panose="02020603050405020304" pitchFamily="18" charset="0"/>
                <a:ea typeface="MingLiU" panose="02020509000000000000" pitchFamily="49" charset="-120"/>
              </a:rPr>
              <a:t>carbohydrate</a:t>
            </a:r>
            <a:r>
              <a:rPr lang="en-US" altLang="zh-CN" dirty="0">
                <a:effectLst/>
                <a:latin typeface="Times New Roman" panose="02020603050405020304" pitchFamily="18" charset="0"/>
                <a:ea typeface="MingLiU" panose="02020509000000000000" pitchFamily="49" charset="-120"/>
              </a:rPr>
              <a:t>. The proportion is </a:t>
            </a:r>
            <a:r>
              <a:rPr lang="en-US" altLang="zh-CN" b="1" dirty="0">
                <a:effectLst/>
                <a:latin typeface="Times New Roman" panose="02020603050405020304" pitchFamily="18" charset="0"/>
                <a:ea typeface="MingLiU" panose="02020509000000000000" pitchFamily="49" charset="-120"/>
              </a:rPr>
              <a:t>0.15, 0.25</a:t>
            </a:r>
            <a:r>
              <a:rPr lang="en-US" altLang="zh-CN" dirty="0">
                <a:effectLst/>
                <a:latin typeface="Times New Roman" panose="02020603050405020304" pitchFamily="18" charset="0"/>
                <a:ea typeface="MingLiU" panose="02020509000000000000" pitchFamily="49" charset="-120"/>
              </a:rPr>
              <a:t> and </a:t>
            </a:r>
            <a:r>
              <a:rPr lang="en-US" altLang="zh-CN" b="1" dirty="0">
                <a:effectLst/>
                <a:latin typeface="Times New Roman" panose="02020603050405020304" pitchFamily="18" charset="0"/>
                <a:ea typeface="MingLiU" panose="02020509000000000000" pitchFamily="49" charset="-120"/>
              </a:rPr>
              <a:t>0.65</a:t>
            </a:r>
            <a:r>
              <a:rPr lang="en-US" altLang="zh-CN" dirty="0">
                <a:effectLst/>
                <a:latin typeface="Times New Roman" panose="02020603050405020304" pitchFamily="18" charset="0"/>
                <a:ea typeface="MingLiU" panose="02020509000000000000" pitchFamily="49" charset="-120"/>
              </a:rPr>
              <a:t> respectively (Daily </a:t>
            </a:r>
            <a:r>
              <a:rPr lang="en-US" altLang="zh-CN" b="1" dirty="0">
                <a:effectLst/>
                <a:latin typeface="Times New Roman" panose="02020603050405020304" pitchFamily="18" charset="0"/>
                <a:ea typeface="MingLiU" panose="02020509000000000000" pitchFamily="49" charset="-120"/>
              </a:rPr>
              <a:t>calory</a:t>
            </a:r>
            <a:r>
              <a:rPr lang="en-US" altLang="zh-CN" dirty="0">
                <a:effectLst/>
                <a:latin typeface="Times New Roman" panose="02020603050405020304" pitchFamily="18" charset="0"/>
                <a:ea typeface="MingLiU" panose="02020509000000000000" pitchFamily="49" charset="-120"/>
              </a:rPr>
              <a:t> intake: </a:t>
            </a:r>
            <a:r>
              <a:rPr lang="en-US" altLang="zh-CN" b="1" dirty="0">
                <a:effectLst/>
                <a:latin typeface="Times New Roman" panose="02020603050405020304" pitchFamily="18" charset="0"/>
                <a:ea typeface="MingLiU" panose="02020509000000000000" pitchFamily="49" charset="-120"/>
              </a:rPr>
              <a:t>15%</a:t>
            </a:r>
            <a:r>
              <a:rPr lang="en-US" altLang="zh-CN" dirty="0">
                <a:effectLst/>
                <a:latin typeface="Times New Roman" panose="02020603050405020304" pitchFamily="18" charset="0"/>
                <a:ea typeface="MingLiU" panose="02020509000000000000" pitchFamily="49" charset="-120"/>
              </a:rPr>
              <a:t> from </a:t>
            </a:r>
            <a:r>
              <a:rPr lang="en-US" altLang="zh-CN" b="1" dirty="0">
                <a:effectLst/>
                <a:latin typeface="Times New Roman" panose="02020603050405020304" pitchFamily="18" charset="0"/>
                <a:ea typeface="MingLiU" panose="02020509000000000000" pitchFamily="49" charset="-120"/>
              </a:rPr>
              <a:t>protein</a:t>
            </a:r>
            <a:r>
              <a:rPr lang="en-US" altLang="zh-CN" dirty="0">
                <a:effectLst/>
                <a:latin typeface="Times New Roman" panose="02020603050405020304" pitchFamily="18" charset="0"/>
                <a:ea typeface="MingLiU" panose="02020509000000000000" pitchFamily="49" charset="-120"/>
              </a:rPr>
              <a:t>, </a:t>
            </a:r>
            <a:r>
              <a:rPr lang="en-US" altLang="zh-CN" b="1" dirty="0">
                <a:effectLst/>
                <a:latin typeface="Times New Roman" panose="02020603050405020304" pitchFamily="18" charset="0"/>
                <a:ea typeface="MingLiU" panose="02020509000000000000" pitchFamily="49" charset="-120"/>
              </a:rPr>
              <a:t>25%</a:t>
            </a:r>
            <a:r>
              <a:rPr lang="en-US" altLang="zh-CN" dirty="0">
                <a:effectLst/>
                <a:latin typeface="Times New Roman" panose="02020603050405020304" pitchFamily="18" charset="0"/>
                <a:ea typeface="MingLiU" panose="02020509000000000000" pitchFamily="49" charset="-120"/>
              </a:rPr>
              <a:t> from </a:t>
            </a:r>
            <a:r>
              <a:rPr lang="en-US" altLang="zh-CN" b="1" dirty="0">
                <a:effectLst/>
                <a:latin typeface="Times New Roman" panose="02020603050405020304" pitchFamily="18" charset="0"/>
                <a:ea typeface="MingLiU" panose="02020509000000000000" pitchFamily="49" charset="-120"/>
              </a:rPr>
              <a:t>fat</a:t>
            </a:r>
            <a:r>
              <a:rPr lang="en-US" altLang="zh-CN" dirty="0">
                <a:effectLst/>
                <a:latin typeface="Times New Roman" panose="02020603050405020304" pitchFamily="18" charset="0"/>
                <a:ea typeface="MingLiU" panose="02020509000000000000" pitchFamily="49" charset="-120"/>
              </a:rPr>
              <a:t>, and </a:t>
            </a:r>
            <a:r>
              <a:rPr lang="en-US" altLang="zh-CN" b="1" dirty="0">
                <a:effectLst/>
                <a:latin typeface="Times New Roman" panose="02020603050405020304" pitchFamily="18" charset="0"/>
                <a:ea typeface="MingLiU" panose="02020509000000000000" pitchFamily="49" charset="-120"/>
              </a:rPr>
              <a:t>65%</a:t>
            </a:r>
            <a:r>
              <a:rPr lang="en-US" altLang="zh-CN" dirty="0">
                <a:effectLst/>
                <a:latin typeface="Times New Roman" panose="02020603050405020304" pitchFamily="18" charset="0"/>
                <a:ea typeface="MingLiU" panose="02020509000000000000" pitchFamily="49" charset="-120"/>
              </a:rPr>
              <a:t> from </a:t>
            </a:r>
            <a:r>
              <a:rPr lang="en-US" altLang="zh-CN" b="1" dirty="0">
                <a:effectLst/>
                <a:latin typeface="Times New Roman" panose="02020603050405020304" pitchFamily="18" charset="0"/>
                <a:ea typeface="MingLiU" panose="02020509000000000000" pitchFamily="49" charset="-120"/>
              </a:rPr>
              <a:t>carbohydrate</a:t>
            </a:r>
            <a:r>
              <a:rPr lang="en-US" altLang="zh-CN" dirty="0">
                <a:effectLst/>
                <a:latin typeface="Times New Roman" panose="02020603050405020304" pitchFamily="18" charset="0"/>
                <a:ea typeface="MingLiU" panose="02020509000000000000" pitchFamily="49" charset="-120"/>
              </a:rPr>
              <a:t>). </a:t>
            </a:r>
          </a:p>
          <a:p>
            <a:pPr marR="6350" lvl="0" algn="l" rtl="0">
              <a:lnSpc>
                <a:spcPct val="150000"/>
              </a:lnSpc>
              <a:spcBef>
                <a:spcPts val="300"/>
              </a:spcBef>
              <a:spcAft>
                <a:spcPts val="300"/>
              </a:spcAft>
              <a:tabLst>
                <a:tab pos="609600" algn="l"/>
                <a:tab pos="914400" algn="l"/>
                <a:tab pos="2070735" algn="l"/>
              </a:tabLst>
            </a:pPr>
            <a:r>
              <a:rPr lang="en-US" altLang="zh-CN" dirty="0">
                <a:effectLst/>
                <a:latin typeface="Times New Roman" panose="02020603050405020304" pitchFamily="18" charset="0"/>
                <a:ea typeface="MingLiU" panose="02020509000000000000" pitchFamily="49" charset="-120"/>
              </a:rPr>
              <a:t>Based on that, we can calculate the standard for the 3 types separately (as well as </a:t>
            </a:r>
            <a:r>
              <a:rPr lang="en-US" altLang="zh-CN" b="1" dirty="0">
                <a:effectLst/>
                <a:latin typeface="Times New Roman" panose="02020603050405020304" pitchFamily="18" charset="0"/>
                <a:ea typeface="MingLiU" panose="02020509000000000000" pitchFamily="49" charset="-120"/>
              </a:rPr>
              <a:t>normalization</a:t>
            </a:r>
            <a:r>
              <a:rPr lang="en-US" altLang="zh-CN" dirty="0">
                <a:effectLst/>
                <a:latin typeface="Times New Roman" panose="02020603050405020304" pitchFamily="18" charset="0"/>
                <a:ea typeface="MingLiU" panose="02020509000000000000" pitchFamily="49" charset="-120"/>
              </a:rPr>
              <a:t> for that values):</a:t>
            </a:r>
            <a:endParaRPr lang="zh-CN" altLang="zh-CN" dirty="0">
              <a:effectLst/>
              <a:latin typeface="Times New Roman" panose="02020603050405020304" pitchFamily="18" charset="0"/>
              <a:ea typeface="MingLiU" panose="02020509000000000000" pitchFamily="49" charset="-120"/>
            </a:endParaRPr>
          </a:p>
        </p:txBody>
      </p:sp>
      <p:sp>
        <p:nvSpPr>
          <p:cNvPr id="5" name="文本框 4">
            <a:extLst>
              <a:ext uri="{FF2B5EF4-FFF2-40B4-BE49-F238E27FC236}">
                <a16:creationId xmlns:a16="http://schemas.microsoft.com/office/drawing/2014/main" id="{6E72D946-01AC-78BF-EDD6-C16E343DEA8F}"/>
              </a:ext>
            </a:extLst>
          </p:cNvPr>
          <p:cNvSpPr txBox="1"/>
          <p:nvPr/>
        </p:nvSpPr>
        <p:spPr>
          <a:xfrm>
            <a:off x="917254" y="2504656"/>
            <a:ext cx="7246684" cy="2638844"/>
          </a:xfrm>
          <a:prstGeom prst="rect">
            <a:avLst/>
          </a:prstGeom>
          <a:solidFill>
            <a:schemeClr val="accent1">
              <a:lumMod val="40000"/>
              <a:lumOff val="60000"/>
            </a:schemeClr>
          </a:solidFill>
        </p:spPr>
        <p:txBody>
          <a:bodyPr wrap="square">
            <a:spAutoFit/>
          </a:bodyPr>
          <a:lstStyle/>
          <a:p>
            <a:pPr marL="342900" lvl="0" indent="-342900" algn="l" rtl="0">
              <a:lnSpc>
                <a:spcPct val="150000"/>
              </a:lnSpc>
              <a:tabLst>
                <a:tab pos="457200" algn="l"/>
              </a:tabLst>
            </a:pPr>
            <a:r>
              <a:rPr lang="en-US" altLang="zh-CN" sz="11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protein standard = TDEE * 0.15;</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sz="11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protein_standard_normalized</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1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protein_standard</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protein_min</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(doc[</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protein_max</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doc[</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protein_min</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ratio1; </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sz="11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fat_standard</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TDEE * 0.25;  </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sz="11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fat_standard_normalized</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1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fat_standard</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fat_min</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(doc[</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fat_max</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doc[</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fat_min</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ratio1;  </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sz="11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carbohydrate_standard</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TDEE * 0.65;  </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a:p>
            <a:r>
              <a:rPr lang="en-US" altLang="zh-CN" sz="11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carbohydrate_standard_normalized</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1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carbohydrate_standard</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carbohydrate_min</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(doc[</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carbohydrate_max</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doc[</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carbohydrate_min</a:t>
            </a:r>
            <a:r>
              <a:rPr lang="en-US" altLang="zh-CN" sz="11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ratio1; </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691520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105109" y="29926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Scripted Scoring</a:t>
            </a:r>
            <a:endParaRPr dirty="0"/>
          </a:p>
        </p:txBody>
      </p:sp>
      <p:cxnSp>
        <p:nvCxnSpPr>
          <p:cNvPr id="1018" name="Google Shape;1018;p52"/>
          <p:cNvCxnSpPr/>
          <p:nvPr/>
        </p:nvCxnSpPr>
        <p:spPr>
          <a:xfrm>
            <a:off x="2911328" y="695425"/>
            <a:ext cx="6249000"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1" name="Google Shape;1021;p52"/>
          <p:cNvPicPr preferRelativeResize="0"/>
          <p:nvPr/>
        </p:nvPicPr>
        <p:blipFill>
          <a:blip r:embed="rId4">
            <a:alphaModFix/>
          </a:blip>
          <a:stretch>
            <a:fillRect/>
          </a:stretch>
        </p:blipFill>
        <p:spPr>
          <a:xfrm>
            <a:off x="-128031" y="3853218"/>
            <a:ext cx="1215614" cy="1380034"/>
          </a:xfrm>
          <a:prstGeom prst="rect">
            <a:avLst/>
          </a:prstGeom>
          <a:noFill/>
          <a:ln>
            <a:noFill/>
          </a:ln>
        </p:spPr>
      </p:pic>
      <p:pic>
        <p:nvPicPr>
          <p:cNvPr id="1022" name="Google Shape;1022;p52"/>
          <p:cNvPicPr preferRelativeResize="0"/>
          <p:nvPr/>
        </p:nvPicPr>
        <p:blipFill>
          <a:blip r:embed="rId5">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6">
            <a:alphaModFix/>
          </a:blip>
          <a:stretch>
            <a:fillRect/>
          </a:stretch>
        </p:blipFill>
        <p:spPr>
          <a:xfrm rot="-10404479" flipH="1">
            <a:off x="7921335" y="4011957"/>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1042869" y="1026181"/>
            <a:ext cx="7058260" cy="376834"/>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endParaRPr lang="zh-CN" altLang="zh-CN" dirty="0">
              <a:effectLst/>
              <a:latin typeface="Times New Roman" panose="02020603050405020304" pitchFamily="18" charset="0"/>
              <a:ea typeface="MingLiU" panose="02020509000000000000" pitchFamily="49" charset="-120"/>
            </a:endParaRPr>
          </a:p>
        </p:txBody>
      </p:sp>
      <p:sp>
        <p:nvSpPr>
          <p:cNvPr id="5" name="文本框 4">
            <a:extLst>
              <a:ext uri="{FF2B5EF4-FFF2-40B4-BE49-F238E27FC236}">
                <a16:creationId xmlns:a16="http://schemas.microsoft.com/office/drawing/2014/main" id="{6E72D946-01AC-78BF-EDD6-C16E343DEA8F}"/>
              </a:ext>
            </a:extLst>
          </p:cNvPr>
          <p:cNvSpPr txBox="1"/>
          <p:nvPr/>
        </p:nvSpPr>
        <p:spPr>
          <a:xfrm>
            <a:off x="917254" y="1696618"/>
            <a:ext cx="7183875" cy="3387466"/>
          </a:xfrm>
          <a:prstGeom prst="rect">
            <a:avLst/>
          </a:prstGeom>
          <a:solidFill>
            <a:schemeClr val="accent1">
              <a:lumMod val="40000"/>
              <a:lumOff val="60000"/>
            </a:schemeClr>
          </a:solidFill>
        </p:spPr>
        <p:txBody>
          <a:bodyPr wrap="square">
            <a:spAutoFit/>
          </a:bodyPr>
          <a:lstStyle/>
          <a:p>
            <a:pPr marL="342900" lvl="0" indent="-342900" algn="l" rtl="0">
              <a:lnSpc>
                <a:spcPct val="150000"/>
              </a:lnSpc>
              <a:tabLst>
                <a:tab pos="457200" algn="l"/>
              </a:tabLst>
            </a:pPr>
            <a:r>
              <a:rPr lang="en-US" altLang="zh-CN" sz="12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calory_res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TDEE_normalized</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params.quantity</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calory_normalized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a:t>
            </a:r>
            <a:endParaRPr lang="zh-CN" altLang="zh-CN" sz="1200"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sz="12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protein_res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protein_standard_normalized</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params.quantity</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protein_normalized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a:t>
            </a:r>
            <a:endParaRPr lang="zh-CN" altLang="zh-CN" sz="1200"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sz="12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fat_res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fat_standard_normalized</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params.quantity</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fat_normalized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a:t>
            </a:r>
            <a:endParaRPr lang="zh-CN" altLang="zh-CN" sz="1200"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sz="12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carbohydrate_res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carbohydrate_standard_normalized</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params.quantity</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carbohydrate_normalized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a:t>
            </a:r>
            <a:endParaRPr lang="zh-CN" altLang="zh-CN" sz="1200"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sz="12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Na_res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Na_standard_normalized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ratio1 -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params.quantity</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sodium_normalized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a:t>
            </a:r>
            <a:endParaRPr lang="zh-CN" altLang="zh-CN" sz="1200" kern="100" dirty="0">
              <a:effectLst/>
              <a:latin typeface="Calibri" panose="020F0502020204030204" pitchFamily="34" charset="0"/>
              <a:ea typeface="宋体" panose="02010600030101010101" pitchFamily="2" charset="-122"/>
              <a:cs typeface="Arial" panose="020B0604020202020204" pitchFamily="34" charset="0"/>
            </a:endParaRPr>
          </a:p>
          <a:p>
            <a:pPr marL="342900" lvl="0" indent="-342900" algn="l">
              <a:lnSpc>
                <a:spcPct val="150000"/>
              </a:lnSpc>
              <a:tabLst>
                <a:tab pos="457200" algn="l"/>
              </a:tabLst>
            </a:pPr>
            <a:r>
              <a:rPr lang="en-US" altLang="zh-CN" sz="12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Ca_standard_normalized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ratio1 -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params.quantity</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calcium_normalized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a:t>
            </a:r>
            <a:endParaRPr lang="zh-CN" altLang="zh-CN" sz="1200" kern="1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4" name="文本框 3">
            <a:extLst>
              <a:ext uri="{FF2B5EF4-FFF2-40B4-BE49-F238E27FC236}">
                <a16:creationId xmlns:a16="http://schemas.microsoft.com/office/drawing/2014/main" id="{71C6F182-3641-DECA-7CA6-A70272C49D87}"/>
              </a:ext>
            </a:extLst>
          </p:cNvPr>
          <p:cNvSpPr txBox="1"/>
          <p:nvPr/>
        </p:nvSpPr>
        <p:spPr>
          <a:xfrm>
            <a:off x="1690127" y="675633"/>
            <a:ext cx="5919862" cy="1020985"/>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sz="1400" dirty="0">
                <a:effectLst/>
                <a:latin typeface="Times New Roman" panose="02020603050405020304" pitchFamily="18" charset="0"/>
                <a:ea typeface="MingLiU" panose="02020509000000000000" pitchFamily="49" charset="-120"/>
              </a:rPr>
              <a:t>Using </a:t>
            </a:r>
            <a:r>
              <a:rPr lang="en-US" altLang="zh-CN" dirty="0">
                <a:latin typeface="Times New Roman" panose="02020603050405020304" pitchFamily="18" charset="0"/>
                <a:ea typeface="MingLiU" panose="02020509000000000000" pitchFamily="49" charset="-120"/>
              </a:rPr>
              <a:t>the </a:t>
            </a:r>
            <a:r>
              <a:rPr lang="en-US" altLang="zh-CN" sz="1400" dirty="0">
                <a:effectLst/>
                <a:latin typeface="Times New Roman" panose="02020603050405020304" pitchFamily="18" charset="0"/>
                <a:ea typeface="MingLiU" panose="02020509000000000000" pitchFamily="49" charset="-120"/>
              </a:rPr>
              <a:t>standards, we can calculate the </a:t>
            </a:r>
            <a:r>
              <a:rPr lang="en-US" altLang="zh-CN" sz="1400" b="1" dirty="0">
                <a:effectLst/>
                <a:latin typeface="Times New Roman" panose="02020603050405020304" pitchFamily="18" charset="0"/>
                <a:ea typeface="MingLiU" panose="02020509000000000000" pitchFamily="49" charset="-120"/>
              </a:rPr>
              <a:t>difference</a:t>
            </a:r>
            <a:r>
              <a:rPr lang="en-US" altLang="zh-CN" sz="1400" dirty="0">
                <a:effectLst/>
                <a:latin typeface="Times New Roman" panose="02020603050405020304" pitchFamily="18" charset="0"/>
                <a:ea typeface="MingLiU" panose="02020509000000000000" pitchFamily="49" charset="-120"/>
              </a:rPr>
              <a:t> (</a:t>
            </a:r>
            <a:r>
              <a:rPr lang="en-US" altLang="zh-CN" sz="1400" b="1" dirty="0">
                <a:effectLst/>
                <a:latin typeface="Times New Roman" panose="02020603050405020304" pitchFamily="18" charset="0"/>
                <a:ea typeface="MingLiU" panose="02020509000000000000" pitchFamily="49" charset="-120"/>
              </a:rPr>
              <a:t>absolute value</a:t>
            </a:r>
            <a:r>
              <a:rPr lang="en-US" altLang="zh-CN" sz="1400" dirty="0">
                <a:effectLst/>
                <a:latin typeface="Times New Roman" panose="02020603050405020304" pitchFamily="18" charset="0"/>
                <a:ea typeface="MingLiU" panose="02020509000000000000" pitchFamily="49" charset="-120"/>
              </a:rPr>
              <a:t>) between them (</a:t>
            </a:r>
            <a:r>
              <a:rPr lang="en-US" altLang="zh-CN" sz="1400" b="1" dirty="0">
                <a:effectLst/>
                <a:latin typeface="Times New Roman" panose="02020603050405020304" pitchFamily="18" charset="0"/>
                <a:ea typeface="MingLiU" panose="02020509000000000000" pitchFamily="49" charset="-120"/>
              </a:rPr>
              <a:t>normalized</a:t>
            </a:r>
            <a:r>
              <a:rPr lang="en-US" altLang="zh-CN" sz="1400" dirty="0">
                <a:effectLst/>
                <a:latin typeface="Times New Roman" panose="02020603050405020304" pitchFamily="18" charset="0"/>
                <a:ea typeface="MingLiU" panose="02020509000000000000" pitchFamily="49" charset="-120"/>
              </a:rPr>
              <a:t>) and the amount of each type of nutrients from each food (only for </a:t>
            </a:r>
            <a:r>
              <a:rPr lang="en-US" altLang="zh-CN" sz="1400" b="1" dirty="0">
                <a:effectLst/>
                <a:latin typeface="Times New Roman" panose="02020603050405020304" pitchFamily="18" charset="0"/>
                <a:ea typeface="MingLiU" panose="02020509000000000000" pitchFamily="49" charset="-120"/>
              </a:rPr>
              <a:t>calory</a:t>
            </a:r>
            <a:r>
              <a:rPr lang="en-US" altLang="zh-CN" sz="1400" dirty="0">
                <a:effectLst/>
                <a:latin typeface="Times New Roman" panose="02020603050405020304" pitchFamily="18" charset="0"/>
                <a:ea typeface="MingLiU" panose="02020509000000000000" pitchFamily="49" charset="-120"/>
              </a:rPr>
              <a:t>, </a:t>
            </a:r>
            <a:r>
              <a:rPr lang="en-US" altLang="zh-CN" sz="1400" b="1" dirty="0">
                <a:effectLst/>
                <a:latin typeface="Times New Roman" panose="02020603050405020304" pitchFamily="18" charset="0"/>
                <a:ea typeface="MingLiU" panose="02020509000000000000" pitchFamily="49" charset="-120"/>
              </a:rPr>
              <a:t>protein</a:t>
            </a:r>
            <a:r>
              <a:rPr lang="en-US" altLang="zh-CN" sz="1400" dirty="0">
                <a:effectLst/>
                <a:latin typeface="Times New Roman" panose="02020603050405020304" pitchFamily="18" charset="0"/>
                <a:ea typeface="MingLiU" panose="02020509000000000000" pitchFamily="49" charset="-120"/>
              </a:rPr>
              <a:t>, </a:t>
            </a:r>
            <a:r>
              <a:rPr lang="en-US" altLang="zh-CN" sz="1400" b="1" dirty="0">
                <a:effectLst/>
                <a:latin typeface="Times New Roman" panose="02020603050405020304" pitchFamily="18" charset="0"/>
                <a:ea typeface="MingLiU" panose="02020509000000000000" pitchFamily="49" charset="-120"/>
              </a:rPr>
              <a:t>carbohydrate</a:t>
            </a:r>
            <a:r>
              <a:rPr lang="en-US" altLang="zh-CN" sz="1400" dirty="0">
                <a:effectLst/>
                <a:latin typeface="Times New Roman" panose="02020603050405020304" pitchFamily="18" charset="0"/>
                <a:ea typeface="MingLiU" panose="02020509000000000000" pitchFamily="49" charset="-120"/>
              </a:rPr>
              <a:t>, </a:t>
            </a:r>
            <a:r>
              <a:rPr lang="en-US" altLang="zh-CN" sz="1400" b="1" dirty="0">
                <a:effectLst/>
                <a:latin typeface="Times New Roman" panose="02020603050405020304" pitchFamily="18" charset="0"/>
                <a:ea typeface="MingLiU" panose="02020509000000000000" pitchFamily="49" charset="-120"/>
              </a:rPr>
              <a:t>fat</a:t>
            </a:r>
            <a:r>
              <a:rPr lang="en-US" altLang="zh-CN" sz="1400" dirty="0">
                <a:effectLst/>
                <a:latin typeface="Times New Roman" panose="02020603050405020304" pitchFamily="18" charset="0"/>
                <a:ea typeface="MingLiU" panose="02020509000000000000" pitchFamily="49" charset="-120"/>
              </a:rPr>
              <a:t>, </a:t>
            </a:r>
            <a:r>
              <a:rPr lang="en-US" altLang="zh-CN" sz="1400" b="1" dirty="0">
                <a:effectLst/>
                <a:latin typeface="Times New Roman" panose="02020603050405020304" pitchFamily="18" charset="0"/>
                <a:ea typeface="MingLiU" panose="02020509000000000000" pitchFamily="49" charset="-120"/>
              </a:rPr>
              <a:t>Na</a:t>
            </a:r>
            <a:r>
              <a:rPr lang="en-US" altLang="zh-CN" sz="1400" dirty="0">
                <a:effectLst/>
                <a:latin typeface="Times New Roman" panose="02020603050405020304" pitchFamily="18" charset="0"/>
                <a:ea typeface="MingLiU" panose="02020509000000000000" pitchFamily="49" charset="-120"/>
              </a:rPr>
              <a:t>, and </a:t>
            </a:r>
            <a:r>
              <a:rPr lang="en-US" altLang="zh-CN" sz="1400" b="1" dirty="0">
                <a:effectLst/>
                <a:latin typeface="Times New Roman" panose="02020603050405020304" pitchFamily="18" charset="0"/>
                <a:ea typeface="MingLiU" panose="02020509000000000000" pitchFamily="49" charset="-120"/>
              </a:rPr>
              <a:t>Ca</a:t>
            </a:r>
            <a:r>
              <a:rPr lang="en-US" altLang="zh-CN" sz="1400" dirty="0">
                <a:effectLst/>
                <a:latin typeface="Times New Roman" panose="02020603050405020304" pitchFamily="18" charset="0"/>
                <a:ea typeface="MingLiU" panose="02020509000000000000" pitchFamily="49" charset="-120"/>
              </a:rPr>
              <a:t>)</a:t>
            </a:r>
            <a:r>
              <a:rPr lang="en-US" altLang="zh-CN" sz="1400" dirty="0">
                <a:effectLst/>
                <a:latin typeface="宋体" panose="02010600030101010101" pitchFamily="2" charset="-122"/>
                <a:ea typeface="MingLiU" panose="02020509000000000000" pitchFamily="49" charset="-120"/>
              </a:rPr>
              <a:t>:</a:t>
            </a:r>
            <a:endParaRPr lang="zh-CN" altLang="zh-CN" sz="1050" dirty="0">
              <a:effectLst/>
              <a:latin typeface="Times New Roman" panose="02020603050405020304" pitchFamily="18" charset="0"/>
              <a:ea typeface="MingLiU" panose="02020509000000000000" pitchFamily="49" charset="-120"/>
            </a:endParaRPr>
          </a:p>
        </p:txBody>
      </p:sp>
    </p:spTree>
    <p:extLst>
      <p:ext uri="{BB962C8B-B14F-4D97-AF65-F5344CB8AC3E}">
        <p14:creationId xmlns:p14="http://schemas.microsoft.com/office/powerpoint/2010/main" val="27767235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105109" y="29926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Scripted Scoring</a:t>
            </a:r>
            <a:endParaRPr dirty="0"/>
          </a:p>
        </p:txBody>
      </p:sp>
      <p:cxnSp>
        <p:nvCxnSpPr>
          <p:cNvPr id="1018" name="Google Shape;1018;p52"/>
          <p:cNvCxnSpPr/>
          <p:nvPr/>
        </p:nvCxnSpPr>
        <p:spPr>
          <a:xfrm>
            <a:off x="2911328" y="695425"/>
            <a:ext cx="6249000"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1" name="Google Shape;1021;p52"/>
          <p:cNvPicPr preferRelativeResize="0"/>
          <p:nvPr/>
        </p:nvPicPr>
        <p:blipFill>
          <a:blip r:embed="rId4">
            <a:alphaModFix/>
          </a:blip>
          <a:stretch>
            <a:fillRect/>
          </a:stretch>
        </p:blipFill>
        <p:spPr>
          <a:xfrm>
            <a:off x="-128031" y="3853218"/>
            <a:ext cx="1215614" cy="1380034"/>
          </a:xfrm>
          <a:prstGeom prst="rect">
            <a:avLst/>
          </a:prstGeom>
          <a:noFill/>
          <a:ln>
            <a:noFill/>
          </a:ln>
        </p:spPr>
      </p:pic>
      <p:pic>
        <p:nvPicPr>
          <p:cNvPr id="1022" name="Google Shape;1022;p52"/>
          <p:cNvPicPr preferRelativeResize="0"/>
          <p:nvPr/>
        </p:nvPicPr>
        <p:blipFill>
          <a:blip r:embed="rId5">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6">
            <a:alphaModFix/>
          </a:blip>
          <a:stretch>
            <a:fillRect/>
          </a:stretch>
        </p:blipFill>
        <p:spPr>
          <a:xfrm rot="-10404479" flipH="1">
            <a:off x="7822145" y="759267"/>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1042869" y="1026181"/>
            <a:ext cx="7058260" cy="376834"/>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endParaRPr lang="zh-CN" altLang="zh-CN" dirty="0">
              <a:effectLst/>
              <a:latin typeface="Times New Roman" panose="02020603050405020304" pitchFamily="18" charset="0"/>
              <a:ea typeface="MingLiU" panose="02020509000000000000" pitchFamily="49" charset="-120"/>
            </a:endParaRPr>
          </a:p>
        </p:txBody>
      </p:sp>
      <p:sp>
        <p:nvSpPr>
          <p:cNvPr id="5" name="文本框 4">
            <a:extLst>
              <a:ext uri="{FF2B5EF4-FFF2-40B4-BE49-F238E27FC236}">
                <a16:creationId xmlns:a16="http://schemas.microsoft.com/office/drawing/2014/main" id="{6E72D946-01AC-78BF-EDD6-C16E343DEA8F}"/>
              </a:ext>
            </a:extLst>
          </p:cNvPr>
          <p:cNvSpPr txBox="1"/>
          <p:nvPr/>
        </p:nvSpPr>
        <p:spPr>
          <a:xfrm>
            <a:off x="105109" y="2453131"/>
            <a:ext cx="4879486" cy="1384995"/>
          </a:xfrm>
          <a:prstGeom prst="rect">
            <a:avLst/>
          </a:prstGeom>
          <a:solidFill>
            <a:schemeClr val="accent1">
              <a:lumMod val="40000"/>
              <a:lumOff val="60000"/>
            </a:schemeClr>
          </a:solidFill>
        </p:spPr>
        <p:txBody>
          <a:bodyPr wrap="square">
            <a:spAutoFit/>
          </a:bodyPr>
          <a:lstStyle/>
          <a:p>
            <a:pPr marL="342900" lvl="0" indent="-342900" algn="just" rtl="0">
              <a:tabLst>
                <a:tab pos="457200" algn="l"/>
              </a:tabLst>
            </a:pPr>
            <a:r>
              <a:rPr lang="en-US" altLang="zh-CN" sz="1200" b="1" dirty="0">
                <a:solidFill>
                  <a:srgbClr val="006699"/>
                </a:solidFill>
                <a:latin typeface="Consolas" panose="020B0609020204030204" pitchFamily="49" charset="0"/>
                <a:ea typeface="宋体" panose="02010600030101010101" pitchFamily="2" charset="-122"/>
                <a:cs typeface="宋体" panose="02010600030101010101" pitchFamily="2" charset="-122"/>
              </a:rPr>
              <a:t>d</a:t>
            </a:r>
            <a:r>
              <a:rPr lang="en-US" altLang="zh-CN" sz="12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ouble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dietary_fiber_standard_normalized</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dietary_fiber_standard_normalized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ratio2_1;</a:t>
            </a:r>
            <a:endParaRPr lang="zh-CN" altLang="zh-CN" sz="1200" kern="100" dirty="0">
              <a:effectLst/>
              <a:latin typeface="Calibri" panose="020F0502020204030204" pitchFamily="34" charset="0"/>
              <a:ea typeface="宋体" panose="02010600030101010101" pitchFamily="2" charset="-122"/>
              <a:cs typeface="Arial" panose="020B0604020202020204" pitchFamily="34" charset="0"/>
            </a:endParaRPr>
          </a:p>
          <a:p>
            <a:pPr algn="just"/>
            <a:r>
              <a:rPr lang="en-US" altLang="zh-CN" sz="12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dietary_fiber_res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dietary_fiber_standard_normalized</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params.quantity</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dietary_fiber_normalized</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ratio2_2;</a:t>
            </a:r>
            <a:endParaRPr lang="zh-CN" altLang="zh-CN" sz="1000" kern="1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4" name="文本框 3">
            <a:extLst>
              <a:ext uri="{FF2B5EF4-FFF2-40B4-BE49-F238E27FC236}">
                <a16:creationId xmlns:a16="http://schemas.microsoft.com/office/drawing/2014/main" id="{71C6F182-3641-DECA-7CA6-A70272C49D87}"/>
              </a:ext>
            </a:extLst>
          </p:cNvPr>
          <p:cNvSpPr txBox="1"/>
          <p:nvPr/>
        </p:nvSpPr>
        <p:spPr>
          <a:xfrm>
            <a:off x="2177632" y="892522"/>
            <a:ext cx="4788732" cy="1020985"/>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sz="1400" b="1" dirty="0">
                <a:effectLst/>
                <a:latin typeface="Times New Roman" panose="02020603050405020304" pitchFamily="18" charset="0"/>
                <a:ea typeface="MingLiU" panose="02020509000000000000" pitchFamily="49" charset="-120"/>
              </a:rPr>
              <a:t>Dietary fiber </a:t>
            </a:r>
            <a:r>
              <a:rPr lang="en-US" altLang="zh-CN" sz="1400" dirty="0">
                <a:effectLst/>
                <a:latin typeface="Times New Roman" panose="02020603050405020304" pitchFamily="18" charset="0"/>
                <a:ea typeface="MingLiU" panose="02020509000000000000" pitchFamily="49" charset="-120"/>
              </a:rPr>
              <a:t>only</a:t>
            </a:r>
            <a:r>
              <a:rPr lang="en-US" altLang="zh-CN" sz="1400" b="1" dirty="0">
                <a:effectLst/>
                <a:latin typeface="Times New Roman" panose="02020603050405020304" pitchFamily="18" charset="0"/>
                <a:ea typeface="MingLiU" panose="02020509000000000000" pitchFamily="49" charset="-120"/>
              </a:rPr>
              <a:t> </a:t>
            </a:r>
            <a:r>
              <a:rPr lang="en-US" altLang="zh-CN" sz="1400" dirty="0">
                <a:effectLst/>
                <a:latin typeface="Times New Roman" panose="02020603050405020304" pitchFamily="18" charset="0"/>
                <a:ea typeface="MingLiU" panose="02020509000000000000" pitchFamily="49" charset="-120"/>
              </a:rPr>
              <a:t>exists in </a:t>
            </a:r>
            <a:r>
              <a:rPr lang="en-US" altLang="zh-CN" sz="1400" b="1" dirty="0">
                <a:effectLst/>
                <a:latin typeface="Times New Roman" panose="02020603050405020304" pitchFamily="18" charset="0"/>
                <a:ea typeface="MingLiU" panose="02020509000000000000" pitchFamily="49" charset="-120"/>
              </a:rPr>
              <a:t>fruits</a:t>
            </a:r>
            <a:r>
              <a:rPr lang="en-US" altLang="zh-CN" sz="1400" dirty="0">
                <a:effectLst/>
                <a:latin typeface="Times New Roman" panose="02020603050405020304" pitchFamily="18" charset="0"/>
                <a:ea typeface="MingLiU" panose="02020509000000000000" pitchFamily="49" charset="-120"/>
              </a:rPr>
              <a:t>, </a:t>
            </a:r>
            <a:r>
              <a:rPr lang="en-US" altLang="zh-CN" sz="1400" b="1" dirty="0">
                <a:effectLst/>
                <a:latin typeface="Times New Roman" panose="02020603050405020304" pitchFamily="18" charset="0"/>
                <a:ea typeface="MingLiU" panose="02020509000000000000" pitchFamily="49" charset="-120"/>
              </a:rPr>
              <a:t>vegetables</a:t>
            </a:r>
            <a:r>
              <a:rPr lang="en-US" altLang="zh-CN" sz="1400" dirty="0">
                <a:effectLst/>
                <a:latin typeface="Times New Roman" panose="02020603050405020304" pitchFamily="18" charset="0"/>
                <a:ea typeface="MingLiU" panose="02020509000000000000" pitchFamily="49" charset="-120"/>
              </a:rPr>
              <a:t> and </a:t>
            </a:r>
            <a:r>
              <a:rPr lang="en-US" altLang="zh-CN" sz="1400" b="1" dirty="0">
                <a:effectLst/>
                <a:latin typeface="Times New Roman" panose="02020603050405020304" pitchFamily="18" charset="0"/>
                <a:ea typeface="MingLiU" panose="02020509000000000000" pitchFamily="49" charset="-120"/>
              </a:rPr>
              <a:t>cereals</a:t>
            </a:r>
            <a:r>
              <a:rPr lang="en-US" altLang="zh-CN" sz="1400" dirty="0">
                <a:effectLst/>
                <a:latin typeface="Times New Roman" panose="02020603050405020304" pitchFamily="18" charset="0"/>
                <a:ea typeface="MingLiU" panose="02020509000000000000" pitchFamily="49" charset="-120"/>
              </a:rPr>
              <a:t>, two parameters: </a:t>
            </a:r>
            <a:r>
              <a:rPr lang="en-US" altLang="zh-CN" sz="1400" b="1" dirty="0">
                <a:effectLst/>
                <a:latin typeface="Times New Roman" panose="02020603050405020304" pitchFamily="18" charset="0"/>
                <a:ea typeface="MingLiU" panose="02020509000000000000" pitchFamily="49" charset="-120"/>
              </a:rPr>
              <a:t>ratio2_1</a:t>
            </a:r>
            <a:r>
              <a:rPr lang="en-US" altLang="zh-CN" sz="1400" dirty="0">
                <a:effectLst/>
                <a:latin typeface="Times New Roman" panose="02020603050405020304" pitchFamily="18" charset="0"/>
                <a:ea typeface="MingLiU" panose="02020509000000000000" pitchFamily="49" charset="-120"/>
              </a:rPr>
              <a:t> and </a:t>
            </a:r>
            <a:r>
              <a:rPr lang="en-US" altLang="zh-CN" sz="1400" b="1" dirty="0">
                <a:effectLst/>
                <a:latin typeface="Times New Roman" panose="02020603050405020304" pitchFamily="18" charset="0"/>
                <a:ea typeface="MingLiU" panose="02020509000000000000" pitchFamily="49" charset="-120"/>
              </a:rPr>
              <a:t>ratio2_2</a:t>
            </a:r>
            <a:r>
              <a:rPr lang="en-US" altLang="zh-CN" sz="1400" dirty="0">
                <a:effectLst/>
                <a:latin typeface="Times New Roman" panose="02020603050405020304" pitchFamily="18" charset="0"/>
                <a:ea typeface="MingLiU" panose="02020509000000000000" pitchFamily="49" charset="-120"/>
              </a:rPr>
              <a:t> for it to calculate the standard and residual value exclusively:</a:t>
            </a:r>
            <a:endParaRPr lang="zh-CN" altLang="zh-CN" sz="1050" dirty="0">
              <a:effectLst/>
              <a:latin typeface="Times New Roman" panose="02020603050405020304" pitchFamily="18" charset="0"/>
              <a:ea typeface="MingLiU" panose="02020509000000000000" pitchFamily="49" charset="-120"/>
            </a:endParaRPr>
          </a:p>
        </p:txBody>
      </p:sp>
      <p:pic>
        <p:nvPicPr>
          <p:cNvPr id="2" name="图片 1">
            <a:extLst>
              <a:ext uri="{FF2B5EF4-FFF2-40B4-BE49-F238E27FC236}">
                <a16:creationId xmlns:a16="http://schemas.microsoft.com/office/drawing/2014/main" id="{464B61BE-FD15-13C2-FE17-D93754858963}"/>
              </a:ext>
            </a:extLst>
          </p:cNvPr>
          <p:cNvPicPr>
            <a:picLocks noChangeAspect="1"/>
          </p:cNvPicPr>
          <p:nvPr/>
        </p:nvPicPr>
        <p:blipFill>
          <a:blip r:embed="rId7"/>
          <a:stretch>
            <a:fillRect/>
          </a:stretch>
        </p:blipFill>
        <p:spPr>
          <a:xfrm>
            <a:off x="5024230" y="1982709"/>
            <a:ext cx="4159404" cy="3046988"/>
          </a:xfrm>
          <a:prstGeom prst="rect">
            <a:avLst/>
          </a:prstGeom>
        </p:spPr>
      </p:pic>
    </p:spTree>
    <p:extLst>
      <p:ext uri="{BB962C8B-B14F-4D97-AF65-F5344CB8AC3E}">
        <p14:creationId xmlns:p14="http://schemas.microsoft.com/office/powerpoint/2010/main" val="261232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ctrTitle"/>
          </p:nvPr>
        </p:nvSpPr>
        <p:spPr>
          <a:xfrm>
            <a:off x="2079600" y="2127525"/>
            <a:ext cx="49848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Topic introduction</a:t>
            </a:r>
            <a:endParaRPr dirty="0"/>
          </a:p>
        </p:txBody>
      </p:sp>
      <p:sp>
        <p:nvSpPr>
          <p:cNvPr id="210" name="Google Shape;210;p3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01</a:t>
            </a:r>
            <a:endParaRPr dirty="0"/>
          </a:p>
        </p:txBody>
      </p:sp>
      <p:pic>
        <p:nvPicPr>
          <p:cNvPr id="211" name="Google Shape;211;p36"/>
          <p:cNvPicPr preferRelativeResize="0"/>
          <p:nvPr/>
        </p:nvPicPr>
        <p:blipFill>
          <a:blip r:embed="rId3">
            <a:alphaModFix/>
          </a:blip>
          <a:stretch>
            <a:fillRect/>
          </a:stretch>
        </p:blipFill>
        <p:spPr>
          <a:xfrm>
            <a:off x="5822399" y="3709754"/>
            <a:ext cx="1670011" cy="1768350"/>
          </a:xfrm>
          <a:prstGeom prst="rect">
            <a:avLst/>
          </a:prstGeom>
          <a:noFill/>
          <a:ln>
            <a:noFill/>
          </a:ln>
        </p:spPr>
      </p:pic>
      <p:pic>
        <p:nvPicPr>
          <p:cNvPr id="212" name="Google Shape;212;p36"/>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213" name="Google Shape;213;p36"/>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214" name="Google Shape;214;p36"/>
          <p:cNvPicPr preferRelativeResize="0"/>
          <p:nvPr/>
        </p:nvPicPr>
        <p:blipFill>
          <a:blip r:embed="rId6">
            <a:alphaModFix/>
          </a:blip>
          <a:stretch>
            <a:fillRect/>
          </a:stretch>
        </p:blipFill>
        <p:spPr>
          <a:xfrm>
            <a:off x="-503175" y="3768265"/>
            <a:ext cx="1582008" cy="1690668"/>
          </a:xfrm>
          <a:prstGeom prst="rect">
            <a:avLst/>
          </a:prstGeom>
          <a:noFill/>
          <a:ln>
            <a:noFill/>
          </a:ln>
        </p:spPr>
      </p:pic>
      <p:pic>
        <p:nvPicPr>
          <p:cNvPr id="215" name="Google Shape;215;p36"/>
          <p:cNvPicPr preferRelativeResize="0"/>
          <p:nvPr/>
        </p:nvPicPr>
        <p:blipFill>
          <a:blip r:embed="rId7">
            <a:alphaModFix/>
          </a:blip>
          <a:stretch>
            <a:fillRect/>
          </a:stretch>
        </p:blipFill>
        <p:spPr>
          <a:xfrm>
            <a:off x="847773" y="3709750"/>
            <a:ext cx="1299312" cy="2003005"/>
          </a:xfrm>
          <a:prstGeom prst="rect">
            <a:avLst/>
          </a:prstGeom>
          <a:noFill/>
          <a:ln>
            <a:noFill/>
          </a:ln>
        </p:spPr>
      </p:pic>
      <p:pic>
        <p:nvPicPr>
          <p:cNvPr id="216" name="Google Shape;216;p36"/>
          <p:cNvPicPr preferRelativeResize="0"/>
          <p:nvPr/>
        </p:nvPicPr>
        <p:blipFill>
          <a:blip r:embed="rId8">
            <a:alphaModFix/>
          </a:blip>
          <a:stretch>
            <a:fillRect/>
          </a:stretch>
        </p:blipFill>
        <p:spPr>
          <a:xfrm>
            <a:off x="4753813" y="3662024"/>
            <a:ext cx="1162152" cy="1863781"/>
          </a:xfrm>
          <a:prstGeom prst="rect">
            <a:avLst/>
          </a:prstGeom>
          <a:noFill/>
          <a:ln>
            <a:noFill/>
          </a:ln>
        </p:spPr>
      </p:pic>
      <p:pic>
        <p:nvPicPr>
          <p:cNvPr id="217" name="Google Shape;217;p36"/>
          <p:cNvPicPr preferRelativeResize="0"/>
          <p:nvPr/>
        </p:nvPicPr>
        <p:blipFill>
          <a:blip r:embed="rId9">
            <a:alphaModFix/>
          </a:blip>
          <a:stretch>
            <a:fillRect/>
          </a:stretch>
        </p:blipFill>
        <p:spPr>
          <a:xfrm>
            <a:off x="7064484" y="3166276"/>
            <a:ext cx="2225666" cy="2625849"/>
          </a:xfrm>
          <a:prstGeom prst="rect">
            <a:avLst/>
          </a:prstGeom>
          <a:noFill/>
          <a:ln>
            <a:noFill/>
          </a:ln>
        </p:spPr>
      </p:pic>
    </p:spTree>
    <p:extLst>
      <p:ext uri="{BB962C8B-B14F-4D97-AF65-F5344CB8AC3E}">
        <p14:creationId xmlns:p14="http://schemas.microsoft.com/office/powerpoint/2010/main" val="1086262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105109" y="29926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Scripted Scoring</a:t>
            </a:r>
            <a:endParaRPr dirty="0"/>
          </a:p>
        </p:txBody>
      </p:sp>
      <p:cxnSp>
        <p:nvCxnSpPr>
          <p:cNvPr id="1018" name="Google Shape;1018;p52"/>
          <p:cNvCxnSpPr/>
          <p:nvPr/>
        </p:nvCxnSpPr>
        <p:spPr>
          <a:xfrm>
            <a:off x="2911328" y="695425"/>
            <a:ext cx="6249000"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1" name="Google Shape;1021;p52"/>
          <p:cNvPicPr preferRelativeResize="0"/>
          <p:nvPr/>
        </p:nvPicPr>
        <p:blipFill>
          <a:blip r:embed="rId4">
            <a:alphaModFix/>
          </a:blip>
          <a:stretch>
            <a:fillRect/>
          </a:stretch>
        </p:blipFill>
        <p:spPr>
          <a:xfrm>
            <a:off x="-128031" y="3853218"/>
            <a:ext cx="1215614" cy="1380034"/>
          </a:xfrm>
          <a:prstGeom prst="rect">
            <a:avLst/>
          </a:prstGeom>
          <a:noFill/>
          <a:ln>
            <a:noFill/>
          </a:ln>
        </p:spPr>
      </p:pic>
      <p:pic>
        <p:nvPicPr>
          <p:cNvPr id="1022" name="Google Shape;1022;p52"/>
          <p:cNvPicPr preferRelativeResize="0"/>
          <p:nvPr/>
        </p:nvPicPr>
        <p:blipFill>
          <a:blip r:embed="rId5">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6">
            <a:alphaModFix/>
          </a:blip>
          <a:stretch>
            <a:fillRect/>
          </a:stretch>
        </p:blipFill>
        <p:spPr>
          <a:xfrm rot="-10404479" flipH="1">
            <a:off x="7849094" y="3759695"/>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1042869" y="1026181"/>
            <a:ext cx="7058260" cy="376834"/>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endParaRPr lang="zh-CN" altLang="zh-CN" dirty="0">
              <a:effectLst/>
              <a:latin typeface="Times New Roman" panose="02020603050405020304" pitchFamily="18" charset="0"/>
              <a:ea typeface="MingLiU" panose="02020509000000000000" pitchFamily="49" charset="-120"/>
            </a:endParaRPr>
          </a:p>
        </p:txBody>
      </p:sp>
      <p:sp>
        <p:nvSpPr>
          <p:cNvPr id="5" name="文本框 4">
            <a:extLst>
              <a:ext uri="{FF2B5EF4-FFF2-40B4-BE49-F238E27FC236}">
                <a16:creationId xmlns:a16="http://schemas.microsoft.com/office/drawing/2014/main" id="{6E72D946-01AC-78BF-EDD6-C16E343DEA8F}"/>
              </a:ext>
            </a:extLst>
          </p:cNvPr>
          <p:cNvSpPr txBox="1"/>
          <p:nvPr/>
        </p:nvSpPr>
        <p:spPr>
          <a:xfrm>
            <a:off x="20470" y="2571750"/>
            <a:ext cx="4788732" cy="954107"/>
          </a:xfrm>
          <a:prstGeom prst="rect">
            <a:avLst/>
          </a:prstGeom>
          <a:solidFill>
            <a:schemeClr val="accent1">
              <a:lumMod val="40000"/>
              <a:lumOff val="60000"/>
            </a:schemeClr>
          </a:solidFill>
        </p:spPr>
        <p:txBody>
          <a:bodyPr wrap="square">
            <a:spAutoFit/>
          </a:bodyPr>
          <a:lstStyle/>
          <a:p>
            <a:pPr marL="342900" lvl="0" indent="-342900" rtl="0">
              <a:tabLst>
                <a:tab pos="457200" algn="l"/>
              </a:tabLst>
            </a:pPr>
            <a:r>
              <a:rPr lang="en-US" altLang="zh-CN"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double</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VC_res</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VC_standard_normalized</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a:t>
            </a:r>
            <a:r>
              <a:rPr lang="en-US" altLang="zh-CN"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params.quantity</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doc[</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Vitamin_C_normalized</a:t>
            </a:r>
            <a:r>
              <a:rPr lang="en-US" altLang="zh-CN"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].value) * ratio3;</a:t>
            </a:r>
            <a:endParaRPr lang="zh-CN" altLang="zh-CN" sz="1000" kern="1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4" name="文本框 3">
            <a:extLst>
              <a:ext uri="{FF2B5EF4-FFF2-40B4-BE49-F238E27FC236}">
                <a16:creationId xmlns:a16="http://schemas.microsoft.com/office/drawing/2014/main" id="{71C6F182-3641-DECA-7CA6-A70272C49D87}"/>
              </a:ext>
            </a:extLst>
          </p:cNvPr>
          <p:cNvSpPr txBox="1"/>
          <p:nvPr/>
        </p:nvSpPr>
        <p:spPr>
          <a:xfrm>
            <a:off x="2177632" y="892522"/>
            <a:ext cx="4788732" cy="700000"/>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sz="1400" b="1" dirty="0">
                <a:effectLst/>
                <a:latin typeface="Times New Roman" panose="02020603050405020304" pitchFamily="18" charset="0"/>
                <a:ea typeface="MingLiU" panose="02020509000000000000" pitchFamily="49" charset="-120"/>
              </a:rPr>
              <a:t>Vitamin C</a:t>
            </a:r>
            <a:r>
              <a:rPr lang="en-US" altLang="zh-CN" sz="1400" dirty="0">
                <a:effectLst/>
                <a:latin typeface="Times New Roman" panose="02020603050405020304" pitchFamily="18" charset="0"/>
                <a:ea typeface="MingLiU" panose="02020509000000000000" pitchFamily="49" charset="-120"/>
              </a:rPr>
              <a:t>only exists in </a:t>
            </a:r>
            <a:r>
              <a:rPr lang="en-US" altLang="zh-CN" sz="1400" b="1" dirty="0">
                <a:effectLst/>
                <a:latin typeface="Times New Roman" panose="02020603050405020304" pitchFamily="18" charset="0"/>
                <a:ea typeface="MingLiU" panose="02020509000000000000" pitchFamily="49" charset="-120"/>
              </a:rPr>
              <a:t>fruits</a:t>
            </a:r>
            <a:r>
              <a:rPr lang="en-US" altLang="zh-CN" sz="1400" dirty="0">
                <a:effectLst/>
                <a:latin typeface="Times New Roman" panose="02020603050405020304" pitchFamily="18" charset="0"/>
                <a:ea typeface="MingLiU" panose="02020509000000000000" pitchFamily="49" charset="-120"/>
              </a:rPr>
              <a:t> (because it would be broken in high temperatures), we use </a:t>
            </a:r>
            <a:r>
              <a:rPr lang="en-US" altLang="zh-CN" sz="1400" b="1" dirty="0">
                <a:effectLst/>
                <a:latin typeface="Times New Roman" panose="02020603050405020304" pitchFamily="18" charset="0"/>
                <a:ea typeface="MingLiU" panose="02020509000000000000" pitchFamily="49" charset="-120"/>
              </a:rPr>
              <a:t>ratio3</a:t>
            </a:r>
            <a:r>
              <a:rPr lang="en-US" altLang="zh-CN" sz="1400" dirty="0">
                <a:effectLst/>
                <a:latin typeface="Times New Roman" panose="02020603050405020304" pitchFamily="18" charset="0"/>
                <a:ea typeface="MingLiU" panose="02020509000000000000" pitchFamily="49" charset="-120"/>
              </a:rPr>
              <a:t> to calculate its residual:</a:t>
            </a:r>
            <a:endParaRPr lang="zh-CN" altLang="zh-CN" sz="1050" dirty="0">
              <a:effectLst/>
              <a:latin typeface="Times New Roman" panose="02020603050405020304" pitchFamily="18" charset="0"/>
              <a:ea typeface="MingLiU" panose="02020509000000000000" pitchFamily="49" charset="-120"/>
            </a:endParaRPr>
          </a:p>
        </p:txBody>
      </p:sp>
      <p:pic>
        <p:nvPicPr>
          <p:cNvPr id="6" name="图片 5">
            <a:extLst>
              <a:ext uri="{FF2B5EF4-FFF2-40B4-BE49-F238E27FC236}">
                <a16:creationId xmlns:a16="http://schemas.microsoft.com/office/drawing/2014/main" id="{C71268E6-B724-A39B-DF50-69E5BFA59813}"/>
              </a:ext>
            </a:extLst>
          </p:cNvPr>
          <p:cNvPicPr>
            <a:picLocks noChangeAspect="1"/>
          </p:cNvPicPr>
          <p:nvPr/>
        </p:nvPicPr>
        <p:blipFill>
          <a:blip r:embed="rId7"/>
          <a:stretch>
            <a:fillRect/>
          </a:stretch>
        </p:blipFill>
        <p:spPr>
          <a:xfrm>
            <a:off x="4836953" y="2139820"/>
            <a:ext cx="3011516" cy="2445724"/>
          </a:xfrm>
          <a:prstGeom prst="rect">
            <a:avLst/>
          </a:prstGeom>
        </p:spPr>
      </p:pic>
    </p:spTree>
    <p:extLst>
      <p:ext uri="{BB962C8B-B14F-4D97-AF65-F5344CB8AC3E}">
        <p14:creationId xmlns:p14="http://schemas.microsoft.com/office/powerpoint/2010/main" val="845619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105109" y="29926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Scripted Scoring</a:t>
            </a:r>
            <a:endParaRPr dirty="0"/>
          </a:p>
        </p:txBody>
      </p:sp>
      <p:cxnSp>
        <p:nvCxnSpPr>
          <p:cNvPr id="1018" name="Google Shape;1018;p52"/>
          <p:cNvCxnSpPr/>
          <p:nvPr/>
        </p:nvCxnSpPr>
        <p:spPr>
          <a:xfrm>
            <a:off x="2911328" y="695425"/>
            <a:ext cx="6249000"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2" name="Google Shape;1022;p52"/>
          <p:cNvPicPr preferRelativeResize="0"/>
          <p:nvPr/>
        </p:nvPicPr>
        <p:blipFill>
          <a:blip r:embed="rId4">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5">
            <a:alphaModFix/>
          </a:blip>
          <a:stretch>
            <a:fillRect/>
          </a:stretch>
        </p:blipFill>
        <p:spPr>
          <a:xfrm rot="-10404479" flipH="1">
            <a:off x="7822145" y="759267"/>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1042869" y="1026181"/>
            <a:ext cx="7058260" cy="376834"/>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endParaRPr lang="zh-CN" altLang="zh-CN" dirty="0">
              <a:effectLst/>
              <a:latin typeface="Times New Roman" panose="02020603050405020304" pitchFamily="18" charset="0"/>
              <a:ea typeface="MingLiU" panose="02020509000000000000" pitchFamily="49" charset="-120"/>
            </a:endParaRPr>
          </a:p>
        </p:txBody>
      </p:sp>
      <p:sp>
        <p:nvSpPr>
          <p:cNvPr id="5" name="文本框 4">
            <a:extLst>
              <a:ext uri="{FF2B5EF4-FFF2-40B4-BE49-F238E27FC236}">
                <a16:creationId xmlns:a16="http://schemas.microsoft.com/office/drawing/2014/main" id="{6E72D946-01AC-78BF-EDD6-C16E343DEA8F}"/>
              </a:ext>
            </a:extLst>
          </p:cNvPr>
          <p:cNvSpPr txBox="1"/>
          <p:nvPr/>
        </p:nvSpPr>
        <p:spPr>
          <a:xfrm>
            <a:off x="496536" y="2647388"/>
            <a:ext cx="6826012" cy="617477"/>
          </a:xfrm>
          <a:prstGeom prst="rect">
            <a:avLst/>
          </a:prstGeom>
          <a:solidFill>
            <a:schemeClr val="accent1">
              <a:lumMod val="40000"/>
              <a:lumOff val="60000"/>
            </a:schemeClr>
          </a:solidFill>
        </p:spPr>
        <p:txBody>
          <a:bodyPr wrap="square">
            <a:spAutoFit/>
          </a:bodyPr>
          <a:lstStyle/>
          <a:p>
            <a:pPr marL="342900" lvl="0" indent="-342900" algn="l" rtl="0">
              <a:lnSpc>
                <a:spcPct val="150000"/>
              </a:lnSpc>
              <a:tabLst>
                <a:tab pos="457200" algn="l"/>
              </a:tabLst>
            </a:pPr>
            <a:r>
              <a:rPr lang="en-US" altLang="zh-CN" sz="1200" b="1" kern="0" dirty="0">
                <a:solidFill>
                  <a:srgbClr val="006699"/>
                </a:solidFill>
                <a:effectLst/>
                <a:latin typeface="Consolas" panose="020B0609020204030204" pitchFamily="49" charset="0"/>
                <a:ea typeface="宋体" panose="02010600030101010101" pitchFamily="2" charset="-122"/>
                <a:cs typeface="宋体" panose="02010600030101010101" pitchFamily="2" charset="-122"/>
              </a:rPr>
              <a:t>return</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1/(</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calory_res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protein_res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fat_res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carbohydrate_res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Na_res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Ca_res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dietary_fiber_res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VC_res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+ 1)</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4" name="文本框 3">
            <a:extLst>
              <a:ext uri="{FF2B5EF4-FFF2-40B4-BE49-F238E27FC236}">
                <a16:creationId xmlns:a16="http://schemas.microsoft.com/office/drawing/2014/main" id="{71C6F182-3641-DECA-7CA6-A70272C49D87}"/>
              </a:ext>
            </a:extLst>
          </p:cNvPr>
          <p:cNvSpPr txBox="1"/>
          <p:nvPr/>
        </p:nvSpPr>
        <p:spPr>
          <a:xfrm>
            <a:off x="429112" y="924891"/>
            <a:ext cx="6826012" cy="1100109"/>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dirty="0">
                <a:effectLst/>
                <a:latin typeface="Times New Roman" panose="02020603050405020304" pitchFamily="18" charset="0"/>
                <a:ea typeface="MingLiU" panose="02020509000000000000" pitchFamily="49" charset="-120"/>
              </a:rPr>
              <a:t>Finally, score each food to select the best foods with the highest scoring values.</a:t>
            </a:r>
          </a:p>
          <a:p>
            <a:pPr marR="6350" lvl="0" algn="l" rtl="0">
              <a:lnSpc>
                <a:spcPct val="150000"/>
              </a:lnSpc>
              <a:spcBef>
                <a:spcPts val="300"/>
              </a:spcBef>
              <a:spcAft>
                <a:spcPts val="300"/>
              </a:spcAft>
              <a:tabLst>
                <a:tab pos="609600" algn="l"/>
                <a:tab pos="914400" algn="l"/>
                <a:tab pos="2070735" algn="l"/>
              </a:tabLst>
            </a:pPr>
            <a:r>
              <a:rPr lang="en-US" altLang="zh-CN" dirty="0">
                <a:effectLst/>
                <a:latin typeface="Times New Roman" panose="02020603050405020304" pitchFamily="18" charset="0"/>
                <a:ea typeface="MingLiU" panose="02020509000000000000" pitchFamily="49" charset="-120"/>
              </a:rPr>
              <a:t>In that case, we use the </a:t>
            </a:r>
            <a:r>
              <a:rPr lang="en-US" altLang="zh-CN" b="1" dirty="0">
                <a:effectLst/>
                <a:latin typeface="Times New Roman" panose="02020603050405020304" pitchFamily="18" charset="0"/>
                <a:ea typeface="MingLiU" panose="02020509000000000000" pitchFamily="49" charset="-120"/>
              </a:rPr>
              <a:t>inverse of the sum of residuals </a:t>
            </a:r>
            <a:r>
              <a:rPr lang="en-US" altLang="zh-CN" dirty="0">
                <a:effectLst/>
                <a:latin typeface="Times New Roman" panose="02020603050405020304" pitchFamily="18" charset="0"/>
                <a:ea typeface="MingLiU" panose="02020509000000000000" pitchFamily="49" charset="-120"/>
              </a:rPr>
              <a:t>(+1 to avoid denominator of 0) as return value:</a:t>
            </a:r>
            <a:endParaRPr lang="zh-CN" altLang="zh-CN" dirty="0">
              <a:effectLst/>
              <a:latin typeface="Times New Roman" panose="02020603050405020304" pitchFamily="18" charset="0"/>
              <a:ea typeface="MingLiU" panose="02020509000000000000" pitchFamily="49" charset="-12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CD3FB3E-0E08-9BAF-51EC-8311987CA7D1}"/>
                  </a:ext>
                </a:extLst>
              </p:cNvPr>
              <p:cNvSpPr txBox="1"/>
              <p:nvPr/>
            </p:nvSpPr>
            <p:spPr>
              <a:xfrm>
                <a:off x="656839" y="1704302"/>
                <a:ext cx="5194406" cy="500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𝑟𝑒𝑠</m:t>
                          </m:r>
                          <m:r>
                            <a:rPr lang="zh-CN" altLang="en-US" i="0">
                              <a:latin typeface="Cambria Math" panose="02040503050406030204" pitchFamily="18" charset="0"/>
                            </a:rPr>
                            <m:t>1+</m:t>
                          </m:r>
                          <m:r>
                            <a:rPr lang="zh-CN" altLang="en-US" i="1">
                              <a:latin typeface="Cambria Math" panose="02040503050406030204" pitchFamily="18" charset="0"/>
                            </a:rPr>
                            <m:t>𝑟𝑒𝑠</m:t>
                          </m:r>
                          <m:r>
                            <a:rPr lang="zh-CN" altLang="en-US" i="0">
                              <a:latin typeface="Cambria Math" panose="02040503050406030204" pitchFamily="18" charset="0"/>
                            </a:rPr>
                            <m:t>2+…+</m:t>
                          </m:r>
                          <m:r>
                            <a:rPr lang="zh-CN" altLang="en-US" i="1">
                              <a:latin typeface="Cambria Math" panose="02040503050406030204" pitchFamily="18" charset="0"/>
                            </a:rPr>
                            <m:t>𝑟𝑒𝑠𝑁</m:t>
                          </m:r>
                          <m:r>
                            <a:rPr lang="zh-CN" altLang="en-US" i="0">
                              <a:latin typeface="Cambria Math" panose="02040503050406030204" pitchFamily="18" charset="0"/>
                            </a:rPr>
                            <m:t>+1</m:t>
                          </m:r>
                        </m:den>
                      </m:f>
                    </m:oMath>
                  </m:oMathPara>
                </a14:m>
                <a:endParaRPr lang="zh-CN" altLang="en-US" dirty="0"/>
              </a:p>
            </p:txBody>
          </p:sp>
        </mc:Choice>
        <mc:Fallback xmlns="">
          <p:sp>
            <p:nvSpPr>
              <p:cNvPr id="7" name="文本框 6">
                <a:extLst>
                  <a:ext uri="{FF2B5EF4-FFF2-40B4-BE49-F238E27FC236}">
                    <a16:creationId xmlns:a16="http://schemas.microsoft.com/office/drawing/2014/main" id="{ACD3FB3E-0E08-9BAF-51EC-8311987CA7D1}"/>
                  </a:ext>
                </a:extLst>
              </p:cNvPr>
              <p:cNvSpPr txBox="1">
                <a:spLocks noRot="1" noChangeAspect="1" noMove="1" noResize="1" noEditPoints="1" noAdjustHandles="1" noChangeArrowheads="1" noChangeShapeType="1" noTextEdit="1"/>
              </p:cNvSpPr>
              <p:nvPr/>
            </p:nvSpPr>
            <p:spPr>
              <a:xfrm>
                <a:off x="656839" y="1704302"/>
                <a:ext cx="5194406" cy="500650"/>
              </a:xfrm>
              <a:prstGeom prst="rect">
                <a:avLst/>
              </a:prstGeom>
              <a:blipFill>
                <a:blip r:embed="rId6"/>
                <a:stretch>
                  <a:fillRect b="-1220"/>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E8EC3F5-E6CF-1C52-22CF-B771684E647B}"/>
              </a:ext>
            </a:extLst>
          </p:cNvPr>
          <p:cNvSpPr txBox="1"/>
          <p:nvPr/>
        </p:nvSpPr>
        <p:spPr>
          <a:xfrm>
            <a:off x="496536" y="3762068"/>
            <a:ext cx="8309875" cy="894476"/>
          </a:xfrm>
          <a:prstGeom prst="rect">
            <a:avLst/>
          </a:prstGeom>
          <a:solidFill>
            <a:schemeClr val="accent1">
              <a:lumMod val="40000"/>
              <a:lumOff val="60000"/>
            </a:schemeClr>
          </a:solidFill>
        </p:spPr>
        <p:txBody>
          <a:bodyPr wrap="square">
            <a:spAutoFit/>
          </a:bodyPr>
          <a:lstStyle/>
          <a:p>
            <a:pPr marL="342900" lvl="0" indent="-342900" algn="l" rtl="0">
              <a:lnSpc>
                <a:spcPct val="150000"/>
              </a:lnSpc>
              <a:tabLst>
                <a:tab pos="457200" algn="l"/>
              </a:tabLst>
            </a:pP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"params"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"weight"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weight,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"height"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height,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"age"</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age,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"gender"</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gender,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0000FF"/>
                </a:solidFill>
                <a:effectLst/>
                <a:latin typeface="Consolas" panose="020B0609020204030204" pitchFamily="49" charset="0"/>
                <a:ea typeface="宋体" panose="02010600030101010101" pitchFamily="2" charset="-122"/>
                <a:cs typeface="宋体" panose="02010600030101010101" pitchFamily="2" charset="-122"/>
              </a:rPr>
              <a:t>active_level</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active_level</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"quantity"</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quantity,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"bias"</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bias,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"ratio1"</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ratio1,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"ratio2_1"</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ratio2_1,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"ratio2_2"</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ratio2_2, </a:t>
            </a:r>
            <a:r>
              <a:rPr lang="en-US" altLang="zh-CN" sz="1200" kern="0" dirty="0">
                <a:solidFill>
                  <a:srgbClr val="0000FF"/>
                </a:solidFill>
                <a:effectLst/>
                <a:latin typeface="Consolas" panose="020B0609020204030204" pitchFamily="49" charset="0"/>
                <a:ea typeface="宋体" panose="02010600030101010101" pitchFamily="2" charset="-122"/>
                <a:cs typeface="宋体" panose="02010600030101010101" pitchFamily="2" charset="-122"/>
              </a:rPr>
              <a:t>"ratio3"</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ratio3}}}}</a:t>
            </a:r>
            <a:endParaRPr lang="zh-CN" altLang="zh-CN" sz="1200" kern="1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16" name="文本框 15">
            <a:extLst>
              <a:ext uri="{FF2B5EF4-FFF2-40B4-BE49-F238E27FC236}">
                <a16:creationId xmlns:a16="http://schemas.microsoft.com/office/drawing/2014/main" id="{B521A062-05E3-DDB9-EB53-294781660BDE}"/>
              </a:ext>
            </a:extLst>
          </p:cNvPr>
          <p:cNvSpPr txBox="1"/>
          <p:nvPr/>
        </p:nvSpPr>
        <p:spPr>
          <a:xfrm>
            <a:off x="-245402" y="3335959"/>
            <a:ext cx="5194406" cy="376834"/>
          </a:xfrm>
          <a:prstGeom prst="rect">
            <a:avLst/>
          </a:prstGeom>
          <a:noFill/>
        </p:spPr>
        <p:txBody>
          <a:bodyPr wrap="square">
            <a:spAutoFit/>
          </a:bodyPr>
          <a:lstStyle/>
          <a:p>
            <a:pPr marL="457200" marR="6350" indent="266700" algn="l">
              <a:lnSpc>
                <a:spcPct val="150000"/>
              </a:lnSpc>
              <a:spcBef>
                <a:spcPts val="300"/>
              </a:spcBef>
              <a:spcAft>
                <a:spcPts val="300"/>
              </a:spcAft>
              <a:tabLst>
                <a:tab pos="609600" algn="l"/>
                <a:tab pos="914400" algn="l"/>
                <a:tab pos="2070735" algn="l"/>
              </a:tabLst>
            </a:pPr>
            <a:r>
              <a:rPr lang="en-US" altLang="zh-CN" sz="1400" dirty="0">
                <a:effectLst/>
                <a:latin typeface="Times New Roman" panose="02020603050405020304" pitchFamily="18" charset="0"/>
                <a:ea typeface="MingLiU" panose="02020509000000000000" pitchFamily="49" charset="-120"/>
              </a:rPr>
              <a:t>The </a:t>
            </a:r>
            <a:r>
              <a:rPr lang="en-US" altLang="zh-CN" sz="1400" b="1" dirty="0">
                <a:effectLst/>
                <a:latin typeface="Times New Roman" panose="02020603050405020304" pitchFamily="18" charset="0"/>
                <a:ea typeface="MingLiU" panose="02020509000000000000" pitchFamily="49" charset="-120"/>
              </a:rPr>
              <a:t>outer parameters </a:t>
            </a:r>
            <a:r>
              <a:rPr lang="en-US" altLang="zh-CN" sz="1400" dirty="0">
                <a:effectLst/>
                <a:latin typeface="Times New Roman" panose="02020603050405020304" pitchFamily="18" charset="0"/>
                <a:ea typeface="MingLiU" panose="02020509000000000000" pitchFamily="49" charset="-120"/>
              </a:rPr>
              <a:t>input to this script are:</a:t>
            </a:r>
            <a:endParaRPr lang="zh-CN" altLang="zh-CN" sz="1050" dirty="0">
              <a:effectLst/>
              <a:latin typeface="Times New Roman" panose="02020603050405020304" pitchFamily="18" charset="0"/>
              <a:ea typeface="MingLiU" panose="02020509000000000000" pitchFamily="49" charset="-120"/>
            </a:endParaRPr>
          </a:p>
        </p:txBody>
      </p:sp>
      <p:sp>
        <p:nvSpPr>
          <p:cNvPr id="18" name="文本框 17">
            <a:extLst>
              <a:ext uri="{FF2B5EF4-FFF2-40B4-BE49-F238E27FC236}">
                <a16:creationId xmlns:a16="http://schemas.microsoft.com/office/drawing/2014/main" id="{D4E728DE-F1F9-96D9-4FF1-55C1BC52A92C}"/>
              </a:ext>
            </a:extLst>
          </p:cNvPr>
          <p:cNvSpPr txBox="1"/>
          <p:nvPr/>
        </p:nvSpPr>
        <p:spPr>
          <a:xfrm>
            <a:off x="479776" y="2335395"/>
            <a:ext cx="8038242"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This scoring formula can efficiently give </a:t>
            </a:r>
            <a:r>
              <a:rPr lang="en-US" altLang="zh-CN" sz="1400" b="1" dirty="0">
                <a:effectLst/>
                <a:latin typeface="Times New Roman" panose="02020603050405020304" pitchFamily="18" charset="0"/>
                <a:ea typeface="宋体" panose="02010600030101010101" pitchFamily="2" charset="-122"/>
                <a:cs typeface="Times New Roman" panose="02020603050405020304" pitchFamily="18" charset="0"/>
              </a:rPr>
              <a:t>larger differences lower scores</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 and the codes are following: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4359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211435" y="302906"/>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Customize the Recipe</a:t>
            </a:r>
            <a:endParaRPr dirty="0"/>
          </a:p>
        </p:txBody>
      </p:sp>
      <p:cxnSp>
        <p:nvCxnSpPr>
          <p:cNvPr id="1018" name="Google Shape;1018;p52"/>
          <p:cNvCxnSpPr>
            <a:cxnSpLocks/>
          </p:cNvCxnSpPr>
          <p:nvPr/>
        </p:nvCxnSpPr>
        <p:spPr>
          <a:xfrm>
            <a:off x="3561907" y="695425"/>
            <a:ext cx="5598421"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2" name="Google Shape;1022;p52"/>
          <p:cNvPicPr preferRelativeResize="0"/>
          <p:nvPr/>
        </p:nvPicPr>
        <p:blipFill>
          <a:blip r:embed="rId4">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5">
            <a:alphaModFix/>
          </a:blip>
          <a:stretch>
            <a:fillRect/>
          </a:stretch>
        </p:blipFill>
        <p:spPr>
          <a:xfrm rot="-10404479" flipH="1">
            <a:off x="7822145" y="759267"/>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1042869" y="1026181"/>
            <a:ext cx="7058260" cy="376834"/>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endParaRPr lang="zh-CN" altLang="zh-CN" dirty="0">
              <a:effectLst/>
              <a:latin typeface="Times New Roman" panose="02020603050405020304" pitchFamily="18" charset="0"/>
              <a:ea typeface="MingLiU" panose="02020509000000000000" pitchFamily="49" charset="-120"/>
            </a:endParaRPr>
          </a:p>
        </p:txBody>
      </p:sp>
      <p:sp>
        <p:nvSpPr>
          <p:cNvPr id="4" name="文本框 3">
            <a:extLst>
              <a:ext uri="{FF2B5EF4-FFF2-40B4-BE49-F238E27FC236}">
                <a16:creationId xmlns:a16="http://schemas.microsoft.com/office/drawing/2014/main" id="{71C6F182-3641-DECA-7CA6-A70272C49D87}"/>
              </a:ext>
            </a:extLst>
          </p:cNvPr>
          <p:cNvSpPr txBox="1"/>
          <p:nvPr/>
        </p:nvSpPr>
        <p:spPr>
          <a:xfrm>
            <a:off x="429112" y="924891"/>
            <a:ext cx="6826012" cy="700000"/>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dirty="0">
                <a:latin typeface="Times New Roman" panose="02020603050405020304" pitchFamily="18" charset="0"/>
                <a:ea typeface="MingLiU" panose="02020509000000000000" pitchFamily="49" charset="-120"/>
              </a:rPr>
              <a:t>After giving the recommendations, users can </a:t>
            </a:r>
            <a:r>
              <a:rPr lang="en-US" altLang="zh-CN" b="1" dirty="0">
                <a:latin typeface="Times New Roman" panose="02020603050405020304" pitchFamily="18" charset="0"/>
                <a:ea typeface="MingLiU" panose="02020509000000000000" pitchFamily="49" charset="-120"/>
              </a:rPr>
              <a:t>choose 1 or more foods in each category</a:t>
            </a:r>
            <a:r>
              <a:rPr lang="en-US" altLang="zh-CN" dirty="0">
                <a:latin typeface="Times New Roman" panose="02020603050405020304" pitchFamily="18" charset="0"/>
                <a:ea typeface="MingLiU" panose="02020509000000000000" pitchFamily="49" charset="-120"/>
              </a:rPr>
              <a:t>, and we will give the final recipe using </a:t>
            </a:r>
            <a:r>
              <a:rPr lang="en-US" altLang="zh-CN" b="1" dirty="0">
                <a:latin typeface="Times New Roman" panose="02020603050405020304" pitchFamily="18" charset="0"/>
                <a:ea typeface="MingLiU" panose="02020509000000000000" pitchFamily="49" charset="-120"/>
              </a:rPr>
              <a:t>Elasticsearch</a:t>
            </a:r>
            <a:r>
              <a:rPr lang="en-US" altLang="zh-CN" dirty="0">
                <a:latin typeface="Times New Roman" panose="02020603050405020304" pitchFamily="18" charset="0"/>
                <a:ea typeface="MingLiU" panose="02020509000000000000" pitchFamily="49" charset="-120"/>
              </a:rPr>
              <a:t> again (a new </a:t>
            </a:r>
            <a:r>
              <a:rPr lang="en-US" altLang="zh-CN" b="1" dirty="0">
                <a:latin typeface="Times New Roman" panose="02020603050405020304" pitchFamily="18" charset="0"/>
                <a:ea typeface="MingLiU" panose="02020509000000000000" pitchFamily="49" charset="-120"/>
              </a:rPr>
              <a:t>index</a:t>
            </a:r>
            <a:r>
              <a:rPr lang="en-US" altLang="zh-CN" dirty="0">
                <a:latin typeface="Times New Roman" panose="02020603050405020304" pitchFamily="18" charset="0"/>
                <a:ea typeface="MingLiU" panose="02020509000000000000" pitchFamily="49" charset="-120"/>
              </a:rPr>
              <a:t>):</a:t>
            </a:r>
            <a:endParaRPr lang="zh-CN" altLang="zh-CN" dirty="0">
              <a:effectLst/>
              <a:latin typeface="Times New Roman" panose="02020603050405020304" pitchFamily="18" charset="0"/>
              <a:ea typeface="MingLiU" panose="02020509000000000000" pitchFamily="49" charset="-120"/>
            </a:endParaRPr>
          </a:p>
        </p:txBody>
      </p:sp>
      <p:sp>
        <p:nvSpPr>
          <p:cNvPr id="8" name="文本框 7">
            <a:extLst>
              <a:ext uri="{FF2B5EF4-FFF2-40B4-BE49-F238E27FC236}">
                <a16:creationId xmlns:a16="http://schemas.microsoft.com/office/drawing/2014/main" id="{7061AA97-F3F6-8904-4B67-87AC6E058EDD}"/>
              </a:ext>
            </a:extLst>
          </p:cNvPr>
          <p:cNvSpPr txBox="1"/>
          <p:nvPr/>
        </p:nvSpPr>
        <p:spPr>
          <a:xfrm>
            <a:off x="429112" y="3154049"/>
            <a:ext cx="6826012" cy="376834"/>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dirty="0">
                <a:latin typeface="Times New Roman" panose="02020603050405020304" pitchFamily="18" charset="0"/>
                <a:ea typeface="MingLiU" panose="02020509000000000000" pitchFamily="49" charset="-120"/>
              </a:rPr>
              <a:t>Based on the </a:t>
            </a:r>
            <a:r>
              <a:rPr lang="en-US" altLang="zh-CN" b="1" dirty="0">
                <a:latin typeface="Times New Roman" panose="02020603050405020304" pitchFamily="18" charset="0"/>
                <a:ea typeface="MingLiU" panose="02020509000000000000" pitchFamily="49" charset="-120"/>
              </a:rPr>
              <a:t>distance from the total standard</a:t>
            </a:r>
            <a:r>
              <a:rPr lang="en-US" altLang="zh-CN" dirty="0">
                <a:latin typeface="Times New Roman" panose="02020603050405020304" pitchFamily="18" charset="0"/>
                <a:ea typeface="MingLiU" panose="02020509000000000000" pitchFamily="49" charset="-120"/>
              </a:rPr>
              <a:t>:</a:t>
            </a:r>
            <a:endParaRPr lang="zh-CN" altLang="zh-CN" dirty="0">
              <a:effectLst/>
              <a:latin typeface="Times New Roman" panose="02020603050405020304" pitchFamily="18" charset="0"/>
              <a:ea typeface="MingLiU" panose="02020509000000000000" pitchFamily="49" charset="-120"/>
            </a:endParaRPr>
          </a:p>
        </p:txBody>
      </p:sp>
      <p:pic>
        <p:nvPicPr>
          <p:cNvPr id="11" name="图片 10">
            <a:extLst>
              <a:ext uri="{FF2B5EF4-FFF2-40B4-BE49-F238E27FC236}">
                <a16:creationId xmlns:a16="http://schemas.microsoft.com/office/drawing/2014/main" id="{416BA096-B54E-103A-3B5D-B1A21047955F}"/>
              </a:ext>
            </a:extLst>
          </p:cNvPr>
          <p:cNvPicPr>
            <a:picLocks noChangeAspect="1"/>
          </p:cNvPicPr>
          <p:nvPr/>
        </p:nvPicPr>
        <p:blipFill>
          <a:blip r:embed="rId6"/>
          <a:stretch>
            <a:fillRect/>
          </a:stretch>
        </p:blipFill>
        <p:spPr>
          <a:xfrm>
            <a:off x="600002" y="1711102"/>
            <a:ext cx="2961905" cy="1314286"/>
          </a:xfrm>
          <a:prstGeom prst="rect">
            <a:avLst/>
          </a:prstGeom>
        </p:spPr>
      </p:pic>
      <p:pic>
        <p:nvPicPr>
          <p:cNvPr id="13" name="图片 12">
            <a:extLst>
              <a:ext uri="{FF2B5EF4-FFF2-40B4-BE49-F238E27FC236}">
                <a16:creationId xmlns:a16="http://schemas.microsoft.com/office/drawing/2014/main" id="{BE79FDFB-B806-B655-3451-6B64D8E155AB}"/>
              </a:ext>
            </a:extLst>
          </p:cNvPr>
          <p:cNvPicPr>
            <a:picLocks noChangeAspect="1"/>
          </p:cNvPicPr>
          <p:nvPr/>
        </p:nvPicPr>
        <p:blipFill>
          <a:blip r:embed="rId7"/>
          <a:stretch>
            <a:fillRect/>
          </a:stretch>
        </p:blipFill>
        <p:spPr>
          <a:xfrm>
            <a:off x="16328" y="3764587"/>
            <a:ext cx="9144000" cy="827133"/>
          </a:xfrm>
          <a:prstGeom prst="rect">
            <a:avLst/>
          </a:prstGeom>
        </p:spPr>
      </p:pic>
    </p:spTree>
    <p:extLst>
      <p:ext uri="{BB962C8B-B14F-4D97-AF65-F5344CB8AC3E}">
        <p14:creationId xmlns:p14="http://schemas.microsoft.com/office/powerpoint/2010/main" val="759730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2"/>
          <p:cNvSpPr txBox="1">
            <a:spLocks noGrp="1"/>
          </p:cNvSpPr>
          <p:nvPr>
            <p:ph type="ctrTitle"/>
          </p:nvPr>
        </p:nvSpPr>
        <p:spPr>
          <a:xfrm>
            <a:off x="257478" y="289883"/>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altLang="zh-CN" dirty="0"/>
              <a:t>Retrive the Database</a:t>
            </a:r>
            <a:endParaRPr dirty="0"/>
          </a:p>
        </p:txBody>
      </p:sp>
      <p:cxnSp>
        <p:nvCxnSpPr>
          <p:cNvPr id="1018" name="Google Shape;1018;p52"/>
          <p:cNvCxnSpPr>
            <a:cxnSpLocks/>
          </p:cNvCxnSpPr>
          <p:nvPr/>
        </p:nvCxnSpPr>
        <p:spPr>
          <a:xfrm>
            <a:off x="3561907" y="695425"/>
            <a:ext cx="5598421" cy="0"/>
          </a:xfrm>
          <a:prstGeom prst="straightConnector1">
            <a:avLst/>
          </a:prstGeom>
          <a:noFill/>
          <a:ln w="76200" cap="flat" cmpd="sng">
            <a:solidFill>
              <a:schemeClr val="accent1"/>
            </a:solidFill>
            <a:prstDash val="solid"/>
            <a:round/>
            <a:headEnd type="none" w="med" len="med"/>
            <a:tailEnd type="none" w="med" len="med"/>
          </a:ln>
        </p:spPr>
      </p:cxnSp>
      <p:pic>
        <p:nvPicPr>
          <p:cNvPr id="1020" name="Google Shape;1020;p52"/>
          <p:cNvPicPr preferRelativeResize="0"/>
          <p:nvPr/>
        </p:nvPicPr>
        <p:blipFill>
          <a:blip r:embed="rId3">
            <a:alphaModFix/>
          </a:blip>
          <a:stretch>
            <a:fillRect/>
          </a:stretch>
        </p:blipFill>
        <p:spPr>
          <a:xfrm rot="11536383" flipH="1">
            <a:off x="7687769" y="1578517"/>
            <a:ext cx="1743421" cy="3623669"/>
          </a:xfrm>
          <a:prstGeom prst="rect">
            <a:avLst/>
          </a:prstGeom>
          <a:noFill/>
          <a:ln>
            <a:noFill/>
          </a:ln>
        </p:spPr>
      </p:pic>
      <p:pic>
        <p:nvPicPr>
          <p:cNvPr id="1022" name="Google Shape;1022;p52"/>
          <p:cNvPicPr preferRelativeResize="0"/>
          <p:nvPr/>
        </p:nvPicPr>
        <p:blipFill>
          <a:blip r:embed="rId4">
            <a:alphaModFix/>
          </a:blip>
          <a:stretch>
            <a:fillRect/>
          </a:stretch>
        </p:blipFill>
        <p:spPr>
          <a:xfrm rot="250556" flipH="1">
            <a:off x="7417483" y="3669390"/>
            <a:ext cx="2738973" cy="2707274"/>
          </a:xfrm>
          <a:prstGeom prst="rect">
            <a:avLst/>
          </a:prstGeom>
          <a:noFill/>
          <a:ln>
            <a:noFill/>
          </a:ln>
        </p:spPr>
      </p:pic>
      <p:pic>
        <p:nvPicPr>
          <p:cNvPr id="1023" name="Google Shape;1023;p52"/>
          <p:cNvPicPr preferRelativeResize="0"/>
          <p:nvPr/>
        </p:nvPicPr>
        <p:blipFill>
          <a:blip r:embed="rId5">
            <a:alphaModFix/>
          </a:blip>
          <a:stretch>
            <a:fillRect/>
          </a:stretch>
        </p:blipFill>
        <p:spPr>
          <a:xfrm rot="-10404479" flipH="1">
            <a:off x="7822145" y="759267"/>
            <a:ext cx="1276287" cy="1151844"/>
          </a:xfrm>
          <a:prstGeom prst="rect">
            <a:avLst/>
          </a:prstGeom>
          <a:noFill/>
          <a:ln>
            <a:noFill/>
          </a:ln>
        </p:spPr>
      </p:pic>
      <p:sp>
        <p:nvSpPr>
          <p:cNvPr id="3" name="文本框 2">
            <a:extLst>
              <a:ext uri="{FF2B5EF4-FFF2-40B4-BE49-F238E27FC236}">
                <a16:creationId xmlns:a16="http://schemas.microsoft.com/office/drawing/2014/main" id="{645B065C-0908-67FD-BB83-B4CA868C8EEA}"/>
              </a:ext>
            </a:extLst>
          </p:cNvPr>
          <p:cNvSpPr txBox="1"/>
          <p:nvPr/>
        </p:nvSpPr>
        <p:spPr>
          <a:xfrm>
            <a:off x="1042869" y="1026181"/>
            <a:ext cx="7058260" cy="376834"/>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endParaRPr lang="zh-CN" altLang="zh-CN" dirty="0">
              <a:effectLst/>
              <a:latin typeface="Times New Roman" panose="02020603050405020304" pitchFamily="18" charset="0"/>
              <a:ea typeface="MingLiU" panose="02020509000000000000" pitchFamily="49" charset="-120"/>
            </a:endParaRPr>
          </a:p>
        </p:txBody>
      </p:sp>
      <p:sp>
        <p:nvSpPr>
          <p:cNvPr id="4" name="文本框 3">
            <a:extLst>
              <a:ext uri="{FF2B5EF4-FFF2-40B4-BE49-F238E27FC236}">
                <a16:creationId xmlns:a16="http://schemas.microsoft.com/office/drawing/2014/main" id="{71C6F182-3641-DECA-7CA6-A70272C49D87}"/>
              </a:ext>
            </a:extLst>
          </p:cNvPr>
          <p:cNvSpPr txBox="1"/>
          <p:nvPr/>
        </p:nvSpPr>
        <p:spPr>
          <a:xfrm>
            <a:off x="429112" y="924891"/>
            <a:ext cx="6826012" cy="700000"/>
          </a:xfrm>
          <a:prstGeom prst="rect">
            <a:avLst/>
          </a:prstGeom>
          <a:noFill/>
        </p:spPr>
        <p:txBody>
          <a:bodyPr wrap="square">
            <a:spAutoFit/>
          </a:bodyPr>
          <a:lstStyle/>
          <a:p>
            <a:pPr marR="6350" lvl="0" algn="l" rtl="0">
              <a:lnSpc>
                <a:spcPct val="150000"/>
              </a:lnSpc>
              <a:spcBef>
                <a:spcPts val="300"/>
              </a:spcBef>
              <a:spcAft>
                <a:spcPts val="300"/>
              </a:spcAft>
              <a:tabLst>
                <a:tab pos="609600" algn="l"/>
                <a:tab pos="914400" algn="l"/>
                <a:tab pos="2070735" algn="l"/>
              </a:tabLst>
            </a:pPr>
            <a:r>
              <a:rPr lang="en-US" altLang="zh-CN" dirty="0">
                <a:latin typeface="Times New Roman" panose="02020603050405020304" pitchFamily="18" charset="0"/>
                <a:ea typeface="MingLiU" panose="02020509000000000000" pitchFamily="49" charset="-120"/>
              </a:rPr>
              <a:t>To search for a certain food and the related nutrients, </a:t>
            </a:r>
            <a:r>
              <a:rPr lang="en-US" altLang="zh-CN" b="1" dirty="0">
                <a:latin typeface="Times New Roman" panose="02020603050405020304" pitchFamily="18" charset="0"/>
                <a:ea typeface="MingLiU" panose="02020509000000000000" pitchFamily="49" charset="-120"/>
              </a:rPr>
              <a:t>Elasticsearch</a:t>
            </a:r>
            <a:r>
              <a:rPr lang="en-US" altLang="zh-CN" dirty="0">
                <a:latin typeface="Times New Roman" panose="02020603050405020304" pitchFamily="18" charset="0"/>
                <a:ea typeface="MingLiU" panose="02020509000000000000" pitchFamily="49" charset="-120"/>
              </a:rPr>
              <a:t> is also used in retrieving the all of the indexes:</a:t>
            </a:r>
            <a:endParaRPr lang="zh-CN" altLang="zh-CN" dirty="0">
              <a:effectLst/>
              <a:latin typeface="Times New Roman" panose="02020603050405020304" pitchFamily="18" charset="0"/>
              <a:ea typeface="MingLiU" panose="02020509000000000000" pitchFamily="49" charset="-120"/>
            </a:endParaRPr>
          </a:p>
        </p:txBody>
      </p:sp>
      <p:pic>
        <p:nvPicPr>
          <p:cNvPr id="7" name="图片 6">
            <a:extLst>
              <a:ext uri="{FF2B5EF4-FFF2-40B4-BE49-F238E27FC236}">
                <a16:creationId xmlns:a16="http://schemas.microsoft.com/office/drawing/2014/main" id="{5E5771A4-9936-4DA8-0238-763F51CB870D}"/>
              </a:ext>
            </a:extLst>
          </p:cNvPr>
          <p:cNvPicPr>
            <a:picLocks noChangeAspect="1"/>
          </p:cNvPicPr>
          <p:nvPr/>
        </p:nvPicPr>
        <p:blipFill>
          <a:blip r:embed="rId6"/>
          <a:stretch>
            <a:fillRect/>
          </a:stretch>
        </p:blipFill>
        <p:spPr>
          <a:xfrm>
            <a:off x="407098" y="1726181"/>
            <a:ext cx="8152381" cy="2933333"/>
          </a:xfrm>
          <a:prstGeom prst="rect">
            <a:avLst/>
          </a:prstGeom>
        </p:spPr>
      </p:pic>
    </p:spTree>
    <p:extLst>
      <p:ext uri="{BB962C8B-B14F-4D97-AF65-F5344CB8AC3E}">
        <p14:creationId xmlns:p14="http://schemas.microsoft.com/office/powerpoint/2010/main" val="20261070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ctrTitle"/>
          </p:nvPr>
        </p:nvSpPr>
        <p:spPr>
          <a:xfrm>
            <a:off x="628095" y="2075585"/>
            <a:ext cx="7887809" cy="509601"/>
          </a:xfrm>
          <a:prstGeom prst="rect">
            <a:avLst/>
          </a:prstGeom>
        </p:spPr>
        <p:txBody>
          <a:bodyPr spcFirstLastPara="1" wrap="square" lIns="91425" tIns="91425" rIns="91425" bIns="91425" anchor="ctr" anchorCtr="0">
            <a:noAutofit/>
          </a:bodyPr>
          <a:lstStyle/>
          <a:p>
            <a:pPr lvl="0"/>
            <a:r>
              <a:rPr lang="en-US" altLang="zh-CN" b="1" dirty="0"/>
              <a:t>Find Similar Users by</a:t>
            </a:r>
            <a:br>
              <a:rPr lang="en-US" altLang="zh-CN" b="1" dirty="0"/>
            </a:br>
            <a:r>
              <a:rPr lang="en-US" altLang="zh-CN" sz="3200" b="1" i="1" dirty="0"/>
              <a:t>Collaborative Filtering</a:t>
            </a:r>
            <a:endParaRPr lang="zh-CN" altLang="zh-CN" b="1" i="1" dirty="0"/>
          </a:p>
        </p:txBody>
      </p:sp>
      <p:sp>
        <p:nvSpPr>
          <p:cNvPr id="210" name="Google Shape;210;p3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05</a:t>
            </a:r>
            <a:endParaRPr dirty="0"/>
          </a:p>
        </p:txBody>
      </p:sp>
      <p:pic>
        <p:nvPicPr>
          <p:cNvPr id="211" name="Google Shape;211;p36"/>
          <p:cNvPicPr preferRelativeResize="0"/>
          <p:nvPr/>
        </p:nvPicPr>
        <p:blipFill>
          <a:blip r:embed="rId3">
            <a:alphaModFix/>
          </a:blip>
          <a:stretch>
            <a:fillRect/>
          </a:stretch>
        </p:blipFill>
        <p:spPr>
          <a:xfrm>
            <a:off x="5822399" y="3709754"/>
            <a:ext cx="1670011" cy="1768350"/>
          </a:xfrm>
          <a:prstGeom prst="rect">
            <a:avLst/>
          </a:prstGeom>
          <a:noFill/>
          <a:ln>
            <a:noFill/>
          </a:ln>
        </p:spPr>
      </p:pic>
      <p:pic>
        <p:nvPicPr>
          <p:cNvPr id="212" name="Google Shape;212;p36"/>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213" name="Google Shape;213;p36"/>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214" name="Google Shape;214;p36"/>
          <p:cNvPicPr preferRelativeResize="0"/>
          <p:nvPr/>
        </p:nvPicPr>
        <p:blipFill>
          <a:blip r:embed="rId6">
            <a:alphaModFix/>
          </a:blip>
          <a:stretch>
            <a:fillRect/>
          </a:stretch>
        </p:blipFill>
        <p:spPr>
          <a:xfrm>
            <a:off x="-503175" y="3768265"/>
            <a:ext cx="1582008" cy="1690668"/>
          </a:xfrm>
          <a:prstGeom prst="rect">
            <a:avLst/>
          </a:prstGeom>
          <a:noFill/>
          <a:ln>
            <a:noFill/>
          </a:ln>
        </p:spPr>
      </p:pic>
      <p:pic>
        <p:nvPicPr>
          <p:cNvPr id="215" name="Google Shape;215;p36"/>
          <p:cNvPicPr preferRelativeResize="0"/>
          <p:nvPr/>
        </p:nvPicPr>
        <p:blipFill>
          <a:blip r:embed="rId7">
            <a:alphaModFix/>
          </a:blip>
          <a:stretch>
            <a:fillRect/>
          </a:stretch>
        </p:blipFill>
        <p:spPr>
          <a:xfrm>
            <a:off x="847773" y="3709750"/>
            <a:ext cx="1299312" cy="2003005"/>
          </a:xfrm>
          <a:prstGeom prst="rect">
            <a:avLst/>
          </a:prstGeom>
          <a:noFill/>
          <a:ln>
            <a:noFill/>
          </a:ln>
        </p:spPr>
      </p:pic>
      <p:pic>
        <p:nvPicPr>
          <p:cNvPr id="216" name="Google Shape;216;p36"/>
          <p:cNvPicPr preferRelativeResize="0"/>
          <p:nvPr/>
        </p:nvPicPr>
        <p:blipFill>
          <a:blip r:embed="rId8">
            <a:alphaModFix/>
          </a:blip>
          <a:stretch>
            <a:fillRect/>
          </a:stretch>
        </p:blipFill>
        <p:spPr>
          <a:xfrm>
            <a:off x="4753813" y="3662024"/>
            <a:ext cx="1162152" cy="1863781"/>
          </a:xfrm>
          <a:prstGeom prst="rect">
            <a:avLst/>
          </a:prstGeom>
          <a:noFill/>
          <a:ln>
            <a:noFill/>
          </a:ln>
        </p:spPr>
      </p:pic>
      <p:pic>
        <p:nvPicPr>
          <p:cNvPr id="217" name="Google Shape;217;p36"/>
          <p:cNvPicPr preferRelativeResize="0"/>
          <p:nvPr/>
        </p:nvPicPr>
        <p:blipFill>
          <a:blip r:embed="rId9">
            <a:alphaModFix/>
          </a:blip>
          <a:stretch>
            <a:fillRect/>
          </a:stretch>
        </p:blipFill>
        <p:spPr>
          <a:xfrm>
            <a:off x="7064484" y="3166276"/>
            <a:ext cx="2225666" cy="2625849"/>
          </a:xfrm>
          <a:prstGeom prst="rect">
            <a:avLst/>
          </a:prstGeom>
          <a:noFill/>
          <a:ln>
            <a:noFill/>
          </a:ln>
        </p:spPr>
      </p:pic>
    </p:spTree>
    <p:extLst>
      <p:ext uri="{BB962C8B-B14F-4D97-AF65-F5344CB8AC3E}">
        <p14:creationId xmlns:p14="http://schemas.microsoft.com/office/powerpoint/2010/main" val="24788111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6407;p74">
            <a:extLst>
              <a:ext uri="{FF2B5EF4-FFF2-40B4-BE49-F238E27FC236}">
                <a16:creationId xmlns:a16="http://schemas.microsoft.com/office/drawing/2014/main" id="{07BF9D58-F79D-32A7-56B0-2BC1050A05E5}"/>
              </a:ext>
            </a:extLst>
          </p:cNvPr>
          <p:cNvGrpSpPr/>
          <p:nvPr/>
        </p:nvGrpSpPr>
        <p:grpSpPr>
          <a:xfrm>
            <a:off x="1264362" y="1016468"/>
            <a:ext cx="2143845" cy="2020902"/>
            <a:chOff x="2037825" y="3254050"/>
            <a:chExt cx="296175" cy="296175"/>
          </a:xfrm>
        </p:grpSpPr>
        <p:sp>
          <p:nvSpPr>
            <p:cNvPr id="11" name="Google Shape;6408;p74">
              <a:extLst>
                <a:ext uri="{FF2B5EF4-FFF2-40B4-BE49-F238E27FC236}">
                  <a16:creationId xmlns:a16="http://schemas.microsoft.com/office/drawing/2014/main" id="{03E48AA8-2277-8581-90AF-5C7BE1EED72E}"/>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409;p74">
              <a:extLst>
                <a:ext uri="{FF2B5EF4-FFF2-40B4-BE49-F238E27FC236}">
                  <a16:creationId xmlns:a16="http://schemas.microsoft.com/office/drawing/2014/main" id="{4B1C1629-5559-32EB-8FAA-E853CE01B4BD}"/>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410;p74">
              <a:extLst>
                <a:ext uri="{FF2B5EF4-FFF2-40B4-BE49-F238E27FC236}">
                  <a16:creationId xmlns:a16="http://schemas.microsoft.com/office/drawing/2014/main" id="{6DB33762-E3EC-E060-BBF1-F00BF84F3E6D}"/>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411;p74">
              <a:extLst>
                <a:ext uri="{FF2B5EF4-FFF2-40B4-BE49-F238E27FC236}">
                  <a16:creationId xmlns:a16="http://schemas.microsoft.com/office/drawing/2014/main" id="{D1DB64D4-C47E-5BCE-C28E-181951AA9F9D}"/>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12;p74">
              <a:extLst>
                <a:ext uri="{FF2B5EF4-FFF2-40B4-BE49-F238E27FC236}">
                  <a16:creationId xmlns:a16="http://schemas.microsoft.com/office/drawing/2014/main" id="{911BEC03-57F8-D8D4-4A17-AF5098F566BD}"/>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413;p74">
              <a:extLst>
                <a:ext uri="{FF2B5EF4-FFF2-40B4-BE49-F238E27FC236}">
                  <a16:creationId xmlns:a16="http://schemas.microsoft.com/office/drawing/2014/main" id="{0CF5CE0B-F3DB-AEE6-BB38-A9A341ECD268}"/>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177;p74">
            <a:extLst>
              <a:ext uri="{FF2B5EF4-FFF2-40B4-BE49-F238E27FC236}">
                <a16:creationId xmlns:a16="http://schemas.microsoft.com/office/drawing/2014/main" id="{B31FB7F8-246A-5070-DAC0-45AA26E0AE76}"/>
              </a:ext>
            </a:extLst>
          </p:cNvPr>
          <p:cNvGrpSpPr/>
          <p:nvPr/>
        </p:nvGrpSpPr>
        <p:grpSpPr>
          <a:xfrm>
            <a:off x="5644014" y="1016468"/>
            <a:ext cx="1947812" cy="2020902"/>
            <a:chOff x="583100" y="3982600"/>
            <a:chExt cx="296175" cy="296175"/>
          </a:xfrm>
        </p:grpSpPr>
        <p:sp>
          <p:nvSpPr>
            <p:cNvPr id="18" name="Google Shape;6178;p74">
              <a:extLst>
                <a:ext uri="{FF2B5EF4-FFF2-40B4-BE49-F238E27FC236}">
                  <a16:creationId xmlns:a16="http://schemas.microsoft.com/office/drawing/2014/main" id="{04365FBA-F7E6-AC68-7C58-B8E9F32E6140}"/>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79;p74">
              <a:extLst>
                <a:ext uri="{FF2B5EF4-FFF2-40B4-BE49-F238E27FC236}">
                  <a16:creationId xmlns:a16="http://schemas.microsoft.com/office/drawing/2014/main" id="{9D75F716-9FCE-7CB9-DE7E-B3B2DA70A56D}"/>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80;p74">
              <a:extLst>
                <a:ext uri="{FF2B5EF4-FFF2-40B4-BE49-F238E27FC236}">
                  <a16:creationId xmlns:a16="http://schemas.microsoft.com/office/drawing/2014/main" id="{305053E8-6AD7-B6EA-EB42-B790251DC907}"/>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81;p74">
              <a:extLst>
                <a:ext uri="{FF2B5EF4-FFF2-40B4-BE49-F238E27FC236}">
                  <a16:creationId xmlns:a16="http://schemas.microsoft.com/office/drawing/2014/main" id="{3C55F264-DB61-72AB-253C-9CD94B360045}"/>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82;p74">
              <a:extLst>
                <a:ext uri="{FF2B5EF4-FFF2-40B4-BE49-F238E27FC236}">
                  <a16:creationId xmlns:a16="http://schemas.microsoft.com/office/drawing/2014/main" id="{23152CA6-E608-0F09-E9D4-F1EA4BA3A679}"/>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83;p74">
              <a:extLst>
                <a:ext uri="{FF2B5EF4-FFF2-40B4-BE49-F238E27FC236}">
                  <a16:creationId xmlns:a16="http://schemas.microsoft.com/office/drawing/2014/main" id="{3DF6B94F-003B-8F56-BACF-DB406FB8A25A}"/>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84;p74">
              <a:extLst>
                <a:ext uri="{FF2B5EF4-FFF2-40B4-BE49-F238E27FC236}">
                  <a16:creationId xmlns:a16="http://schemas.microsoft.com/office/drawing/2014/main" id="{A0838A54-B6F3-55DD-91F8-FB5BFBC0FEED}"/>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文本框 27">
            <a:extLst>
              <a:ext uri="{FF2B5EF4-FFF2-40B4-BE49-F238E27FC236}">
                <a16:creationId xmlns:a16="http://schemas.microsoft.com/office/drawing/2014/main" id="{F9E912B9-A5D8-80D2-4203-0AD979FF3F4C}"/>
              </a:ext>
            </a:extLst>
          </p:cNvPr>
          <p:cNvSpPr txBox="1"/>
          <p:nvPr/>
        </p:nvSpPr>
        <p:spPr>
          <a:xfrm>
            <a:off x="1255900" y="3108358"/>
            <a:ext cx="2650991" cy="523220"/>
          </a:xfrm>
          <a:prstGeom prst="rect">
            <a:avLst/>
          </a:prstGeom>
          <a:noFill/>
        </p:spPr>
        <p:txBody>
          <a:bodyPr wrap="square" rtlCol="0">
            <a:spAutoFit/>
          </a:bodyPr>
          <a:lstStyle/>
          <a:p>
            <a:r>
              <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same direction of choosing food within two person</a:t>
            </a:r>
            <a:endPar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7313989F-34F1-ADCE-C482-DCF96ED0E820}"/>
              </a:ext>
            </a:extLst>
          </p:cNvPr>
          <p:cNvSpPr txBox="1"/>
          <p:nvPr/>
        </p:nvSpPr>
        <p:spPr>
          <a:xfrm>
            <a:off x="5304244" y="3186416"/>
            <a:ext cx="3083271" cy="307777"/>
          </a:xfrm>
          <a:prstGeom prst="rect">
            <a:avLst/>
          </a:prstGeom>
          <a:noFill/>
        </p:spPr>
        <p:txBody>
          <a:bodyPr wrap="square" rtlCol="0">
            <a:spAutoFit/>
          </a:bodyPr>
          <a:lstStyle/>
          <a:p>
            <a:r>
              <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Finding relation among many users</a:t>
            </a:r>
            <a:endPar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31991F6B-E262-29BC-8951-0E0FD2B958DE}"/>
              </a:ext>
            </a:extLst>
          </p:cNvPr>
          <p:cNvSpPr txBox="1"/>
          <p:nvPr/>
        </p:nvSpPr>
        <p:spPr>
          <a:xfrm>
            <a:off x="-402932" y="-66298"/>
            <a:ext cx="4572000" cy="579967"/>
          </a:xfrm>
          <a:prstGeom prst="rect">
            <a:avLst/>
          </a:prstGeom>
          <a:noFill/>
        </p:spPr>
        <p:txBody>
          <a:bodyPr wrap="square">
            <a:spAutoFit/>
          </a:bodyPr>
          <a:lstStyle/>
          <a:p>
            <a:pPr marL="457200" lvl="1">
              <a:lnSpc>
                <a:spcPct val="150000"/>
              </a:lnSpc>
              <a:spcBef>
                <a:spcPts val="300"/>
              </a:spcBef>
              <a:spcAft>
                <a:spcPts val="300"/>
              </a:spcAft>
              <a:tabLst>
                <a:tab pos="381000" algn="l"/>
                <a:tab pos="609600" algn="l"/>
                <a:tab pos="914400" algn="l"/>
                <a:tab pos="2070735" algn="l"/>
              </a:tabLst>
            </a:pPr>
            <a:r>
              <a:rPr lang="en-US" altLang="zh-CN" sz="2400" b="1" dirty="0">
                <a:solidFill>
                  <a:schemeClr val="accent2"/>
                </a:solidFill>
                <a:effectLst/>
                <a:latin typeface="Times New Roman" panose="02020603050405020304" pitchFamily="18" charset="0"/>
              </a:rPr>
              <a:t>Motivations and Goals</a:t>
            </a:r>
            <a:endParaRPr lang="zh-CN" altLang="zh-CN" sz="2400" b="1" dirty="0">
              <a:solidFill>
                <a:schemeClr val="accent2"/>
              </a:solidFill>
              <a:effectLst/>
              <a:latin typeface="Times New Roman" panose="02020603050405020304" pitchFamily="18" charset="0"/>
            </a:endParaRPr>
          </a:p>
        </p:txBody>
      </p:sp>
      <p:sp>
        <p:nvSpPr>
          <p:cNvPr id="33" name="文本框 32">
            <a:extLst>
              <a:ext uri="{FF2B5EF4-FFF2-40B4-BE49-F238E27FC236}">
                <a16:creationId xmlns:a16="http://schemas.microsoft.com/office/drawing/2014/main" id="{F38818E1-0B0C-D9C8-A61B-9AF2B3CFF830}"/>
              </a:ext>
            </a:extLst>
          </p:cNvPr>
          <p:cNvSpPr txBox="1"/>
          <p:nvPr/>
        </p:nvSpPr>
        <p:spPr>
          <a:xfrm>
            <a:off x="627757" y="4286985"/>
            <a:ext cx="7888485" cy="422167"/>
          </a:xfrm>
          <a:prstGeom prst="rect">
            <a:avLst/>
          </a:prstGeom>
          <a:noFill/>
        </p:spPr>
        <p:txBody>
          <a:bodyPr wrap="square">
            <a:spAutoFit/>
          </a:bodyPr>
          <a:lstStyle/>
          <a:p>
            <a:pPr indent="152400" algn="just">
              <a:lnSpc>
                <a:spcPct val="150000"/>
              </a:lnSpc>
            </a:pPr>
            <a:r>
              <a:rPr lang="en-US" altLang="zh-CN" sz="1600"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Arial" panose="020B0604020202020204" pitchFamily="34" charset="0"/>
              </a:rPr>
              <a:t>Using </a:t>
            </a:r>
            <a:r>
              <a:rPr lang="en-US" altLang="zh-CN" sz="16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Arial" panose="020B0604020202020204" pitchFamily="34" charset="0"/>
              </a:rPr>
              <a:t>Collaborative Filtering (CF)</a:t>
            </a:r>
            <a:r>
              <a:rPr lang="en-US" altLang="zh-CN" sz="1600"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Arial" panose="020B0604020202020204" pitchFamily="34" charset="0"/>
              </a:rPr>
              <a:t> to find the users with similar flavor to the current user.</a:t>
            </a:r>
            <a:endParaRPr lang="zh-CN" altLang="zh-CN" sz="1200" kern="100" dirty="0">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Arial" panose="020B0604020202020204" pitchFamily="34" charset="0"/>
            </a:endParaRPr>
          </a:p>
        </p:txBody>
      </p:sp>
      <p:sp>
        <p:nvSpPr>
          <p:cNvPr id="34" name="箭头: 左右 33">
            <a:extLst>
              <a:ext uri="{FF2B5EF4-FFF2-40B4-BE49-F238E27FC236}">
                <a16:creationId xmlns:a16="http://schemas.microsoft.com/office/drawing/2014/main" id="{219CC1C4-3276-9129-CDAB-5F4B80549C45}"/>
              </a:ext>
            </a:extLst>
          </p:cNvPr>
          <p:cNvSpPr/>
          <p:nvPr/>
        </p:nvSpPr>
        <p:spPr>
          <a:xfrm>
            <a:off x="3707195" y="2035142"/>
            <a:ext cx="1677950" cy="585954"/>
          </a:xfrm>
          <a:prstGeom prst="leftRightArrow">
            <a:avLst/>
          </a:prstGeom>
          <a:effectLst>
            <a:outerShdw blurRad="50800" dist="38100" dir="18900000" algn="b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89924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Strategy</a:t>
            </a:r>
            <a:endParaRPr dirty="0"/>
          </a:p>
        </p:txBody>
      </p:sp>
      <p:cxnSp>
        <p:nvCxnSpPr>
          <p:cNvPr id="770" name="Google Shape;770;p46"/>
          <p:cNvCxnSpPr/>
          <p:nvPr/>
        </p:nvCxnSpPr>
        <p:spPr>
          <a:xfrm>
            <a:off x="2523022" y="695425"/>
            <a:ext cx="6663000" cy="0"/>
          </a:xfrm>
          <a:prstGeom prst="straightConnector1">
            <a:avLst/>
          </a:prstGeom>
          <a:noFill/>
          <a:ln w="76200" cap="flat" cmpd="sng">
            <a:solidFill>
              <a:schemeClr val="accent1"/>
            </a:solidFill>
            <a:prstDash val="solid"/>
            <a:round/>
            <a:headEnd type="none" w="med" len="med"/>
            <a:tailEnd type="none" w="med" len="med"/>
          </a:ln>
        </p:spPr>
      </p:cxnSp>
      <p:grpSp>
        <p:nvGrpSpPr>
          <p:cNvPr id="771" name="Google Shape;771;p46"/>
          <p:cNvGrpSpPr/>
          <p:nvPr/>
        </p:nvGrpSpPr>
        <p:grpSpPr>
          <a:xfrm>
            <a:off x="3666823" y="1712927"/>
            <a:ext cx="979352" cy="1589329"/>
            <a:chOff x="3781123" y="1688077"/>
            <a:chExt cx="979352" cy="1589329"/>
          </a:xfrm>
        </p:grpSpPr>
        <p:sp>
          <p:nvSpPr>
            <p:cNvPr id="772" name="Google Shape;772;p46"/>
            <p:cNvSpPr/>
            <p:nvPr/>
          </p:nvSpPr>
          <p:spPr>
            <a:xfrm>
              <a:off x="3781123" y="2790506"/>
              <a:ext cx="487200" cy="48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46"/>
            <p:cNvGrpSpPr/>
            <p:nvPr/>
          </p:nvGrpSpPr>
          <p:grpSpPr>
            <a:xfrm>
              <a:off x="3781164" y="1688077"/>
              <a:ext cx="979311" cy="1104949"/>
              <a:chOff x="3781164" y="1688077"/>
              <a:chExt cx="979311" cy="1104949"/>
            </a:xfrm>
          </p:grpSpPr>
          <p:sp>
            <p:nvSpPr>
              <p:cNvPr id="774" name="Google Shape;774;p46"/>
              <p:cNvSpPr/>
              <p:nvPr/>
            </p:nvSpPr>
            <p:spPr>
              <a:xfrm>
                <a:off x="4016925" y="1897800"/>
                <a:ext cx="15525" cy="895226"/>
              </a:xfrm>
              <a:custGeom>
                <a:avLst/>
                <a:gdLst/>
                <a:ahLst/>
                <a:cxnLst/>
                <a:rect l="l" t="t" r="r" b="b"/>
                <a:pathLst>
                  <a:path w="832" h="49460" extrusionOk="0">
                    <a:moveTo>
                      <a:pt x="0" y="1"/>
                    </a:moveTo>
                    <a:lnTo>
                      <a:pt x="0" y="49460"/>
                    </a:lnTo>
                    <a:lnTo>
                      <a:pt x="832" y="49460"/>
                    </a:lnTo>
                    <a:lnTo>
                      <a:pt x="8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6"/>
              <p:cNvSpPr/>
              <p:nvPr/>
            </p:nvSpPr>
            <p:spPr>
              <a:xfrm>
                <a:off x="3781164" y="1824775"/>
                <a:ext cx="979311" cy="225404"/>
              </a:xfrm>
              <a:custGeom>
                <a:avLst/>
                <a:gdLst/>
                <a:ahLst/>
                <a:cxnLst/>
                <a:rect l="l" t="t" r="r" b="b"/>
                <a:pathLst>
                  <a:path w="40181" h="12065" extrusionOk="0">
                    <a:moveTo>
                      <a:pt x="0" y="0"/>
                    </a:moveTo>
                    <a:lnTo>
                      <a:pt x="0" y="12065"/>
                    </a:lnTo>
                    <a:lnTo>
                      <a:pt x="40181" y="12065"/>
                    </a:lnTo>
                    <a:lnTo>
                      <a:pt x="401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6"/>
              <p:cNvSpPr/>
              <p:nvPr/>
            </p:nvSpPr>
            <p:spPr>
              <a:xfrm>
                <a:off x="3936445" y="1857042"/>
                <a:ext cx="176526" cy="160838"/>
              </a:xfrm>
              <a:custGeom>
                <a:avLst/>
                <a:gdLst/>
                <a:ahLst/>
                <a:cxnLst/>
                <a:rect l="l" t="t" r="r" b="b"/>
                <a:pathLst>
                  <a:path w="9450" h="8609" extrusionOk="0">
                    <a:moveTo>
                      <a:pt x="4724" y="1"/>
                    </a:moveTo>
                    <a:cubicBezTo>
                      <a:pt x="3623" y="1"/>
                      <a:pt x="2521" y="421"/>
                      <a:pt x="1681" y="1261"/>
                    </a:cubicBezTo>
                    <a:cubicBezTo>
                      <a:pt x="1" y="2941"/>
                      <a:pt x="1" y="5666"/>
                      <a:pt x="1681" y="7349"/>
                    </a:cubicBezTo>
                    <a:cubicBezTo>
                      <a:pt x="2521" y="8189"/>
                      <a:pt x="3623" y="8609"/>
                      <a:pt x="4724" y="8609"/>
                    </a:cubicBezTo>
                    <a:cubicBezTo>
                      <a:pt x="5826" y="8609"/>
                      <a:pt x="6928" y="8189"/>
                      <a:pt x="7769" y="7349"/>
                    </a:cubicBezTo>
                    <a:cubicBezTo>
                      <a:pt x="9449" y="5666"/>
                      <a:pt x="9449" y="2941"/>
                      <a:pt x="7769" y="1261"/>
                    </a:cubicBezTo>
                    <a:cubicBezTo>
                      <a:pt x="6928" y="421"/>
                      <a:pt x="5826" y="1"/>
                      <a:pt x="47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6"/>
              <p:cNvSpPr/>
              <p:nvPr/>
            </p:nvSpPr>
            <p:spPr>
              <a:xfrm>
                <a:off x="3987703" y="1900423"/>
                <a:ext cx="74048" cy="74057"/>
              </a:xfrm>
              <a:custGeom>
                <a:avLst/>
                <a:gdLst/>
                <a:ahLst/>
                <a:cxnLst/>
                <a:rect l="l" t="t" r="r" b="b"/>
                <a:pathLst>
                  <a:path w="3964" h="3964" extrusionOk="0">
                    <a:moveTo>
                      <a:pt x="1983" y="1"/>
                    </a:moveTo>
                    <a:cubicBezTo>
                      <a:pt x="889" y="1"/>
                      <a:pt x="1" y="889"/>
                      <a:pt x="1" y="1983"/>
                    </a:cubicBezTo>
                    <a:cubicBezTo>
                      <a:pt x="1" y="3077"/>
                      <a:pt x="889" y="3963"/>
                      <a:pt x="1983" y="3963"/>
                    </a:cubicBezTo>
                    <a:cubicBezTo>
                      <a:pt x="3077" y="3963"/>
                      <a:pt x="3963" y="3077"/>
                      <a:pt x="3963" y="1983"/>
                    </a:cubicBezTo>
                    <a:cubicBezTo>
                      <a:pt x="3963" y="889"/>
                      <a:pt x="3077" y="1"/>
                      <a:pt x="19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6"/>
              <p:cNvSpPr/>
              <p:nvPr/>
            </p:nvSpPr>
            <p:spPr>
              <a:xfrm>
                <a:off x="3967211" y="1688077"/>
                <a:ext cx="114994" cy="99615"/>
              </a:xfrm>
              <a:custGeom>
                <a:avLst/>
                <a:gdLst/>
                <a:ahLst/>
                <a:cxnLst/>
                <a:rect l="l" t="t" r="r" b="b"/>
                <a:pathLst>
                  <a:path w="6156" h="5332" extrusionOk="0">
                    <a:moveTo>
                      <a:pt x="0" y="0"/>
                    </a:moveTo>
                    <a:lnTo>
                      <a:pt x="3078" y="5332"/>
                    </a:lnTo>
                    <a:lnTo>
                      <a:pt x="61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9" name="Google Shape;779;p46"/>
          <p:cNvGrpSpPr/>
          <p:nvPr/>
        </p:nvGrpSpPr>
        <p:grpSpPr>
          <a:xfrm>
            <a:off x="2687548" y="1712927"/>
            <a:ext cx="979301" cy="2392397"/>
            <a:chOff x="3030448" y="1688077"/>
            <a:chExt cx="979301" cy="2392397"/>
          </a:xfrm>
        </p:grpSpPr>
        <p:grpSp>
          <p:nvGrpSpPr>
            <p:cNvPr id="780" name="Google Shape;780;p46"/>
            <p:cNvGrpSpPr/>
            <p:nvPr/>
          </p:nvGrpSpPr>
          <p:grpSpPr>
            <a:xfrm>
              <a:off x="3030639" y="1688077"/>
              <a:ext cx="979111" cy="1905476"/>
              <a:chOff x="3030639" y="1688077"/>
              <a:chExt cx="979111" cy="1905476"/>
            </a:xfrm>
          </p:grpSpPr>
          <p:sp>
            <p:nvSpPr>
              <p:cNvPr id="781" name="Google Shape;781;p46"/>
              <p:cNvSpPr/>
              <p:nvPr/>
            </p:nvSpPr>
            <p:spPr>
              <a:xfrm>
                <a:off x="3266348" y="1897800"/>
                <a:ext cx="15575" cy="1695753"/>
              </a:xfrm>
              <a:custGeom>
                <a:avLst/>
                <a:gdLst/>
                <a:ahLst/>
                <a:cxnLst/>
                <a:rect l="l" t="t" r="r" b="b"/>
                <a:pathLst>
                  <a:path w="835" h="98921" extrusionOk="0">
                    <a:moveTo>
                      <a:pt x="1" y="1"/>
                    </a:moveTo>
                    <a:lnTo>
                      <a:pt x="1" y="98921"/>
                    </a:lnTo>
                    <a:lnTo>
                      <a:pt x="835" y="98921"/>
                    </a:lnTo>
                    <a:lnTo>
                      <a:pt x="8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6"/>
              <p:cNvSpPr/>
              <p:nvPr/>
            </p:nvSpPr>
            <p:spPr>
              <a:xfrm>
                <a:off x="3030639" y="1824775"/>
                <a:ext cx="979111" cy="225404"/>
              </a:xfrm>
              <a:custGeom>
                <a:avLst/>
                <a:gdLst/>
                <a:ahLst/>
                <a:cxnLst/>
                <a:rect l="l" t="t" r="r" b="b"/>
                <a:pathLst>
                  <a:path w="40181" h="12065" extrusionOk="0">
                    <a:moveTo>
                      <a:pt x="0" y="0"/>
                    </a:moveTo>
                    <a:lnTo>
                      <a:pt x="0" y="12065"/>
                    </a:lnTo>
                    <a:lnTo>
                      <a:pt x="40180" y="12065"/>
                    </a:lnTo>
                    <a:lnTo>
                      <a:pt x="401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3185883" y="1857042"/>
                <a:ext cx="176526" cy="160838"/>
              </a:xfrm>
              <a:custGeom>
                <a:avLst/>
                <a:gdLst/>
                <a:ahLst/>
                <a:cxnLst/>
                <a:rect l="l" t="t" r="r" b="b"/>
                <a:pathLst>
                  <a:path w="9450" h="8609" extrusionOk="0">
                    <a:moveTo>
                      <a:pt x="4725" y="1"/>
                    </a:moveTo>
                    <a:cubicBezTo>
                      <a:pt x="3624" y="1"/>
                      <a:pt x="2522" y="421"/>
                      <a:pt x="1681" y="1261"/>
                    </a:cubicBezTo>
                    <a:cubicBezTo>
                      <a:pt x="0" y="2941"/>
                      <a:pt x="0" y="5666"/>
                      <a:pt x="1681" y="7349"/>
                    </a:cubicBezTo>
                    <a:cubicBezTo>
                      <a:pt x="2522" y="8189"/>
                      <a:pt x="3624" y="8609"/>
                      <a:pt x="4725" y="8609"/>
                    </a:cubicBezTo>
                    <a:cubicBezTo>
                      <a:pt x="5827" y="8609"/>
                      <a:pt x="6928" y="8189"/>
                      <a:pt x="7769" y="7349"/>
                    </a:cubicBezTo>
                    <a:cubicBezTo>
                      <a:pt x="9449" y="5666"/>
                      <a:pt x="9449" y="2941"/>
                      <a:pt x="7769" y="1261"/>
                    </a:cubicBezTo>
                    <a:cubicBezTo>
                      <a:pt x="6928" y="421"/>
                      <a:pt x="5827" y="1"/>
                      <a:pt x="4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a:off x="3237141" y="1900423"/>
                <a:ext cx="74029" cy="74057"/>
              </a:xfrm>
              <a:custGeom>
                <a:avLst/>
                <a:gdLst/>
                <a:ahLst/>
                <a:cxnLst/>
                <a:rect l="l" t="t" r="r" b="b"/>
                <a:pathLst>
                  <a:path w="3963" h="3964" extrusionOk="0">
                    <a:moveTo>
                      <a:pt x="1981" y="1"/>
                    </a:moveTo>
                    <a:cubicBezTo>
                      <a:pt x="887" y="1"/>
                      <a:pt x="0" y="889"/>
                      <a:pt x="0" y="1983"/>
                    </a:cubicBezTo>
                    <a:cubicBezTo>
                      <a:pt x="0" y="3077"/>
                      <a:pt x="887" y="3963"/>
                      <a:pt x="1981" y="3963"/>
                    </a:cubicBezTo>
                    <a:cubicBezTo>
                      <a:pt x="3075" y="3963"/>
                      <a:pt x="3963" y="3077"/>
                      <a:pt x="3963" y="1983"/>
                    </a:cubicBezTo>
                    <a:cubicBezTo>
                      <a:pt x="3963" y="889"/>
                      <a:pt x="3075" y="1"/>
                      <a:pt x="1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6"/>
              <p:cNvSpPr/>
              <p:nvPr/>
            </p:nvSpPr>
            <p:spPr>
              <a:xfrm>
                <a:off x="3216630" y="1688077"/>
                <a:ext cx="115013" cy="99615"/>
              </a:xfrm>
              <a:custGeom>
                <a:avLst/>
                <a:gdLst/>
                <a:ahLst/>
                <a:cxnLst/>
                <a:rect l="l" t="t" r="r" b="b"/>
                <a:pathLst>
                  <a:path w="6157" h="5332" extrusionOk="0">
                    <a:moveTo>
                      <a:pt x="1" y="0"/>
                    </a:moveTo>
                    <a:lnTo>
                      <a:pt x="3079" y="5332"/>
                    </a:lnTo>
                    <a:lnTo>
                      <a:pt x="61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46"/>
            <p:cNvSpPr/>
            <p:nvPr/>
          </p:nvSpPr>
          <p:spPr>
            <a:xfrm>
              <a:off x="3030448" y="3593574"/>
              <a:ext cx="487200" cy="48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6"/>
          <p:cNvGrpSpPr/>
          <p:nvPr/>
        </p:nvGrpSpPr>
        <p:grpSpPr>
          <a:xfrm>
            <a:off x="2794267" y="3725647"/>
            <a:ext cx="274001" cy="272490"/>
            <a:chOff x="-64781025" y="3361050"/>
            <a:chExt cx="317425" cy="315200"/>
          </a:xfrm>
        </p:grpSpPr>
        <p:sp>
          <p:nvSpPr>
            <p:cNvPr id="788" name="Google Shape;788;p4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46"/>
          <p:cNvGrpSpPr/>
          <p:nvPr/>
        </p:nvGrpSpPr>
        <p:grpSpPr>
          <a:xfrm>
            <a:off x="3769834" y="2912545"/>
            <a:ext cx="281098" cy="295165"/>
            <a:chOff x="-62154300" y="3743950"/>
            <a:chExt cx="318200" cy="317450"/>
          </a:xfrm>
        </p:grpSpPr>
        <p:sp>
          <p:nvSpPr>
            <p:cNvPr id="793" name="Google Shape;793;p4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46"/>
          <p:cNvGrpSpPr/>
          <p:nvPr/>
        </p:nvGrpSpPr>
        <p:grpSpPr>
          <a:xfrm>
            <a:off x="5625098" y="1712927"/>
            <a:ext cx="979603" cy="2155284"/>
            <a:chOff x="5282198" y="1688077"/>
            <a:chExt cx="979603" cy="2155284"/>
          </a:xfrm>
        </p:grpSpPr>
        <p:sp>
          <p:nvSpPr>
            <p:cNvPr id="796" name="Google Shape;796;p46"/>
            <p:cNvSpPr/>
            <p:nvPr/>
          </p:nvSpPr>
          <p:spPr>
            <a:xfrm>
              <a:off x="5518050" y="1897800"/>
              <a:ext cx="15550" cy="1458471"/>
            </a:xfrm>
            <a:custGeom>
              <a:avLst/>
              <a:gdLst/>
              <a:ahLst/>
              <a:cxnLst/>
              <a:rect l="l" t="t" r="r" b="b"/>
              <a:pathLst>
                <a:path w="833" h="79351" extrusionOk="0">
                  <a:moveTo>
                    <a:pt x="1" y="1"/>
                  </a:moveTo>
                  <a:lnTo>
                    <a:pt x="1" y="79350"/>
                  </a:lnTo>
                  <a:lnTo>
                    <a:pt x="832" y="79350"/>
                  </a:lnTo>
                  <a:lnTo>
                    <a:pt x="8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5282289" y="1824775"/>
              <a:ext cx="979512" cy="225404"/>
            </a:xfrm>
            <a:custGeom>
              <a:avLst/>
              <a:gdLst/>
              <a:ahLst/>
              <a:cxnLst/>
              <a:rect l="l" t="t" r="r" b="b"/>
              <a:pathLst>
                <a:path w="40181" h="12065" extrusionOk="0">
                  <a:moveTo>
                    <a:pt x="1" y="0"/>
                  </a:moveTo>
                  <a:lnTo>
                    <a:pt x="1" y="12065"/>
                  </a:lnTo>
                  <a:lnTo>
                    <a:pt x="40181" y="12065"/>
                  </a:lnTo>
                  <a:lnTo>
                    <a:pt x="401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5437589" y="1857042"/>
              <a:ext cx="176470" cy="160838"/>
            </a:xfrm>
            <a:custGeom>
              <a:avLst/>
              <a:gdLst/>
              <a:ahLst/>
              <a:cxnLst/>
              <a:rect l="l" t="t" r="r" b="b"/>
              <a:pathLst>
                <a:path w="9447" h="8609" extrusionOk="0">
                  <a:moveTo>
                    <a:pt x="4723" y="1"/>
                  </a:moveTo>
                  <a:cubicBezTo>
                    <a:pt x="3622" y="1"/>
                    <a:pt x="2521" y="421"/>
                    <a:pt x="1680" y="1261"/>
                  </a:cubicBezTo>
                  <a:cubicBezTo>
                    <a:pt x="0" y="2941"/>
                    <a:pt x="0" y="5666"/>
                    <a:pt x="1680" y="7347"/>
                  </a:cubicBezTo>
                  <a:cubicBezTo>
                    <a:pt x="2521" y="8188"/>
                    <a:pt x="3622" y="8609"/>
                    <a:pt x="4723" y="8609"/>
                  </a:cubicBezTo>
                  <a:cubicBezTo>
                    <a:pt x="5825" y="8609"/>
                    <a:pt x="6926" y="8188"/>
                    <a:pt x="7766" y="7347"/>
                  </a:cubicBezTo>
                  <a:cubicBezTo>
                    <a:pt x="9447" y="5666"/>
                    <a:pt x="9447" y="2941"/>
                    <a:pt x="7766" y="1261"/>
                  </a:cubicBezTo>
                  <a:cubicBezTo>
                    <a:pt x="6926" y="421"/>
                    <a:pt x="5825" y="1"/>
                    <a:pt x="4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5488809" y="1900423"/>
              <a:ext cx="74029" cy="74057"/>
            </a:xfrm>
            <a:custGeom>
              <a:avLst/>
              <a:gdLst/>
              <a:ahLst/>
              <a:cxnLst/>
              <a:rect l="l" t="t" r="r" b="b"/>
              <a:pathLst>
                <a:path w="3963" h="3964" extrusionOk="0">
                  <a:moveTo>
                    <a:pt x="1980" y="1"/>
                  </a:moveTo>
                  <a:cubicBezTo>
                    <a:pt x="887" y="1"/>
                    <a:pt x="0" y="889"/>
                    <a:pt x="0" y="1983"/>
                  </a:cubicBezTo>
                  <a:cubicBezTo>
                    <a:pt x="0" y="3077"/>
                    <a:pt x="887" y="3963"/>
                    <a:pt x="1980" y="3963"/>
                  </a:cubicBezTo>
                  <a:cubicBezTo>
                    <a:pt x="3076" y="3963"/>
                    <a:pt x="3963" y="3077"/>
                    <a:pt x="3963" y="1983"/>
                  </a:cubicBezTo>
                  <a:cubicBezTo>
                    <a:pt x="3963" y="889"/>
                    <a:pt x="3076" y="1"/>
                    <a:pt x="19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5468336" y="1688077"/>
              <a:ext cx="114975" cy="99615"/>
            </a:xfrm>
            <a:custGeom>
              <a:avLst/>
              <a:gdLst/>
              <a:ahLst/>
              <a:cxnLst/>
              <a:rect l="l" t="t" r="r" b="b"/>
              <a:pathLst>
                <a:path w="6155" h="5332" extrusionOk="0">
                  <a:moveTo>
                    <a:pt x="0" y="0"/>
                  </a:moveTo>
                  <a:lnTo>
                    <a:pt x="3076" y="5332"/>
                  </a:lnTo>
                  <a:lnTo>
                    <a:pt x="61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6"/>
            <p:cNvSpPr/>
            <p:nvPr/>
          </p:nvSpPr>
          <p:spPr>
            <a:xfrm>
              <a:off x="5282198" y="3356462"/>
              <a:ext cx="487200" cy="48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46"/>
          <p:cNvGrpSpPr/>
          <p:nvPr/>
        </p:nvGrpSpPr>
        <p:grpSpPr>
          <a:xfrm>
            <a:off x="1331964" y="1712927"/>
            <a:ext cx="1355536" cy="1116835"/>
            <a:chOff x="1903464" y="1688077"/>
            <a:chExt cx="1355536" cy="1116835"/>
          </a:xfrm>
        </p:grpSpPr>
        <p:sp>
          <p:nvSpPr>
            <p:cNvPr id="803" name="Google Shape;803;p46"/>
            <p:cNvSpPr/>
            <p:nvPr/>
          </p:nvSpPr>
          <p:spPr>
            <a:xfrm>
              <a:off x="2471672" y="1688077"/>
              <a:ext cx="115013" cy="99615"/>
            </a:xfrm>
            <a:custGeom>
              <a:avLst/>
              <a:gdLst/>
              <a:ahLst/>
              <a:cxnLst/>
              <a:rect l="l" t="t" r="r" b="b"/>
              <a:pathLst>
                <a:path w="6157" h="5332" extrusionOk="0">
                  <a:moveTo>
                    <a:pt x="1" y="0"/>
                  </a:moveTo>
                  <a:lnTo>
                    <a:pt x="3078" y="5332"/>
                  </a:lnTo>
                  <a:lnTo>
                    <a:pt x="6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46"/>
            <p:cNvGrpSpPr/>
            <p:nvPr/>
          </p:nvGrpSpPr>
          <p:grpSpPr>
            <a:xfrm>
              <a:off x="1903464" y="1824775"/>
              <a:ext cx="1355536" cy="980137"/>
              <a:chOff x="1903464" y="1824775"/>
              <a:chExt cx="1355536" cy="980137"/>
            </a:xfrm>
          </p:grpSpPr>
          <p:sp>
            <p:nvSpPr>
              <p:cNvPr id="805" name="Google Shape;805;p46"/>
              <p:cNvSpPr/>
              <p:nvPr/>
            </p:nvSpPr>
            <p:spPr>
              <a:xfrm>
                <a:off x="2515825" y="1897800"/>
                <a:ext cx="15550" cy="421011"/>
              </a:xfrm>
              <a:custGeom>
                <a:avLst/>
                <a:gdLst/>
                <a:ahLst/>
                <a:cxnLst/>
                <a:rect l="l" t="t" r="r" b="b"/>
                <a:pathLst>
                  <a:path w="833" h="25267" extrusionOk="0">
                    <a:moveTo>
                      <a:pt x="1" y="1"/>
                    </a:moveTo>
                    <a:lnTo>
                      <a:pt x="1" y="25267"/>
                    </a:lnTo>
                    <a:lnTo>
                      <a:pt x="832" y="25267"/>
                    </a:lnTo>
                    <a:lnTo>
                      <a:pt x="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2203666" y="1824775"/>
                <a:ext cx="1055334" cy="225404"/>
              </a:xfrm>
              <a:custGeom>
                <a:avLst/>
                <a:gdLst/>
                <a:ahLst/>
                <a:cxnLst/>
                <a:rect l="l" t="t" r="r" b="b"/>
                <a:pathLst>
                  <a:path w="44272" h="12065" extrusionOk="0">
                    <a:moveTo>
                      <a:pt x="0" y="0"/>
                    </a:moveTo>
                    <a:lnTo>
                      <a:pt x="0" y="12065"/>
                    </a:lnTo>
                    <a:lnTo>
                      <a:pt x="44271" y="12065"/>
                    </a:lnTo>
                    <a:lnTo>
                      <a:pt x="4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2021820" y="1824777"/>
                <a:ext cx="126987" cy="225404"/>
              </a:xfrm>
              <a:custGeom>
                <a:avLst/>
                <a:gdLst/>
                <a:ahLst/>
                <a:cxnLst/>
                <a:rect l="l" t="t" r="r" b="b"/>
                <a:pathLst>
                  <a:path w="6798" h="12065" extrusionOk="0">
                    <a:moveTo>
                      <a:pt x="1" y="0"/>
                    </a:moveTo>
                    <a:lnTo>
                      <a:pt x="1" y="12065"/>
                    </a:lnTo>
                    <a:lnTo>
                      <a:pt x="6798" y="12065"/>
                    </a:lnTo>
                    <a:lnTo>
                      <a:pt x="6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1903464" y="1824777"/>
                <a:ext cx="63493" cy="225404"/>
              </a:xfrm>
              <a:custGeom>
                <a:avLst/>
                <a:gdLst/>
                <a:ahLst/>
                <a:cxnLst/>
                <a:rect l="l" t="t" r="r" b="b"/>
                <a:pathLst>
                  <a:path w="3399" h="12065" extrusionOk="0">
                    <a:moveTo>
                      <a:pt x="0" y="0"/>
                    </a:moveTo>
                    <a:lnTo>
                      <a:pt x="0" y="12065"/>
                    </a:lnTo>
                    <a:lnTo>
                      <a:pt x="3398" y="12065"/>
                    </a:lnTo>
                    <a:lnTo>
                      <a:pt x="33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2437151" y="1857061"/>
                <a:ext cx="172921" cy="160838"/>
              </a:xfrm>
              <a:custGeom>
                <a:avLst/>
                <a:gdLst/>
                <a:ahLst/>
                <a:cxnLst/>
                <a:rect l="l" t="t" r="r" b="b"/>
                <a:pathLst>
                  <a:path w="9257" h="8609" extrusionOk="0">
                    <a:moveTo>
                      <a:pt x="4621" y="0"/>
                    </a:moveTo>
                    <a:cubicBezTo>
                      <a:pt x="2547" y="0"/>
                      <a:pt x="721" y="1504"/>
                      <a:pt x="379" y="3617"/>
                    </a:cubicBezTo>
                    <a:cubicBezTo>
                      <a:pt x="0" y="5963"/>
                      <a:pt x="1594" y="8174"/>
                      <a:pt x="3942" y="8553"/>
                    </a:cubicBezTo>
                    <a:cubicBezTo>
                      <a:pt x="4174" y="8590"/>
                      <a:pt x="4406" y="8609"/>
                      <a:pt x="4634" y="8609"/>
                    </a:cubicBezTo>
                    <a:cubicBezTo>
                      <a:pt x="6708" y="8609"/>
                      <a:pt x="8536" y="7106"/>
                      <a:pt x="8877" y="4992"/>
                    </a:cubicBezTo>
                    <a:cubicBezTo>
                      <a:pt x="9257" y="2646"/>
                      <a:pt x="7663" y="436"/>
                      <a:pt x="5315" y="57"/>
                    </a:cubicBezTo>
                    <a:cubicBezTo>
                      <a:pt x="5082" y="19"/>
                      <a:pt x="4850" y="0"/>
                      <a:pt x="4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2486578" y="1900423"/>
                <a:ext cx="74029" cy="74057"/>
              </a:xfrm>
              <a:custGeom>
                <a:avLst/>
                <a:gdLst/>
                <a:ahLst/>
                <a:cxnLst/>
                <a:rect l="l" t="t" r="r" b="b"/>
                <a:pathLst>
                  <a:path w="3963" h="3964" extrusionOk="0">
                    <a:moveTo>
                      <a:pt x="1981" y="1"/>
                    </a:moveTo>
                    <a:cubicBezTo>
                      <a:pt x="887" y="1"/>
                      <a:pt x="0" y="889"/>
                      <a:pt x="0" y="1983"/>
                    </a:cubicBezTo>
                    <a:cubicBezTo>
                      <a:pt x="0" y="3077"/>
                      <a:pt x="887" y="3963"/>
                      <a:pt x="1981" y="3963"/>
                    </a:cubicBezTo>
                    <a:cubicBezTo>
                      <a:pt x="3074" y="3963"/>
                      <a:pt x="3963" y="3077"/>
                      <a:pt x="3963" y="1983"/>
                    </a:cubicBezTo>
                    <a:cubicBezTo>
                      <a:pt x="3963" y="889"/>
                      <a:pt x="3074" y="1"/>
                      <a:pt x="1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2279948" y="2318012"/>
                <a:ext cx="487200" cy="48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2" name="Google Shape;812;p46"/>
          <p:cNvGrpSpPr/>
          <p:nvPr/>
        </p:nvGrpSpPr>
        <p:grpSpPr>
          <a:xfrm>
            <a:off x="4645948" y="1712927"/>
            <a:ext cx="979473" cy="1103459"/>
            <a:chOff x="4531648" y="1688077"/>
            <a:chExt cx="979473" cy="1103459"/>
          </a:xfrm>
        </p:grpSpPr>
        <p:sp>
          <p:nvSpPr>
            <p:cNvPr id="813" name="Google Shape;813;p46"/>
            <p:cNvSpPr/>
            <p:nvPr/>
          </p:nvSpPr>
          <p:spPr>
            <a:xfrm>
              <a:off x="4767475" y="1897800"/>
              <a:ext cx="15575" cy="420968"/>
            </a:xfrm>
            <a:custGeom>
              <a:avLst/>
              <a:gdLst/>
              <a:ahLst/>
              <a:cxnLst/>
              <a:rect l="l" t="t" r="r" b="b"/>
              <a:pathLst>
                <a:path w="833" h="30627" extrusionOk="0">
                  <a:moveTo>
                    <a:pt x="0" y="1"/>
                  </a:moveTo>
                  <a:lnTo>
                    <a:pt x="0" y="30627"/>
                  </a:lnTo>
                  <a:lnTo>
                    <a:pt x="832" y="30627"/>
                  </a:lnTo>
                  <a:lnTo>
                    <a:pt x="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4531710" y="1824775"/>
              <a:ext cx="979412" cy="225404"/>
            </a:xfrm>
            <a:custGeom>
              <a:avLst/>
              <a:gdLst/>
              <a:ahLst/>
              <a:cxnLst/>
              <a:rect l="l" t="t" r="r" b="b"/>
              <a:pathLst>
                <a:path w="40181" h="12065" extrusionOk="0">
                  <a:moveTo>
                    <a:pt x="1" y="0"/>
                  </a:moveTo>
                  <a:lnTo>
                    <a:pt x="1" y="12065"/>
                  </a:lnTo>
                  <a:lnTo>
                    <a:pt x="40181" y="12065"/>
                  </a:lnTo>
                  <a:lnTo>
                    <a:pt x="40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4687008" y="1857042"/>
              <a:ext cx="176526" cy="160838"/>
            </a:xfrm>
            <a:custGeom>
              <a:avLst/>
              <a:gdLst/>
              <a:ahLst/>
              <a:cxnLst/>
              <a:rect l="l" t="t" r="r" b="b"/>
              <a:pathLst>
                <a:path w="9450" h="8609" extrusionOk="0">
                  <a:moveTo>
                    <a:pt x="4724" y="1"/>
                  </a:moveTo>
                  <a:cubicBezTo>
                    <a:pt x="3623" y="1"/>
                    <a:pt x="2521" y="421"/>
                    <a:pt x="1681" y="1261"/>
                  </a:cubicBezTo>
                  <a:cubicBezTo>
                    <a:pt x="1" y="2941"/>
                    <a:pt x="1" y="5666"/>
                    <a:pt x="1681" y="7349"/>
                  </a:cubicBezTo>
                  <a:cubicBezTo>
                    <a:pt x="2521" y="8189"/>
                    <a:pt x="3623" y="8609"/>
                    <a:pt x="4724" y="8609"/>
                  </a:cubicBezTo>
                  <a:cubicBezTo>
                    <a:pt x="5826" y="8609"/>
                    <a:pt x="6927" y="8189"/>
                    <a:pt x="7767" y="7349"/>
                  </a:cubicBezTo>
                  <a:cubicBezTo>
                    <a:pt x="9449" y="5666"/>
                    <a:pt x="9449" y="2941"/>
                    <a:pt x="7767" y="1261"/>
                  </a:cubicBezTo>
                  <a:cubicBezTo>
                    <a:pt x="6927" y="421"/>
                    <a:pt x="5826" y="1"/>
                    <a:pt x="4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p:nvPr/>
          </p:nvSpPr>
          <p:spPr>
            <a:xfrm>
              <a:off x="4738247" y="1900423"/>
              <a:ext cx="74029" cy="74057"/>
            </a:xfrm>
            <a:custGeom>
              <a:avLst/>
              <a:gdLst/>
              <a:ahLst/>
              <a:cxnLst/>
              <a:rect l="l" t="t" r="r" b="b"/>
              <a:pathLst>
                <a:path w="3963" h="3964" extrusionOk="0">
                  <a:moveTo>
                    <a:pt x="1982" y="1"/>
                  </a:moveTo>
                  <a:cubicBezTo>
                    <a:pt x="888" y="1"/>
                    <a:pt x="0" y="889"/>
                    <a:pt x="0" y="1983"/>
                  </a:cubicBezTo>
                  <a:cubicBezTo>
                    <a:pt x="0" y="3077"/>
                    <a:pt x="888" y="3963"/>
                    <a:pt x="1982" y="3963"/>
                  </a:cubicBezTo>
                  <a:cubicBezTo>
                    <a:pt x="3076" y="3963"/>
                    <a:pt x="3962" y="3077"/>
                    <a:pt x="3962" y="1983"/>
                  </a:cubicBezTo>
                  <a:cubicBezTo>
                    <a:pt x="3962" y="889"/>
                    <a:pt x="3076" y="1"/>
                    <a:pt x="1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6"/>
            <p:cNvSpPr/>
            <p:nvPr/>
          </p:nvSpPr>
          <p:spPr>
            <a:xfrm>
              <a:off x="4717176" y="1688077"/>
              <a:ext cx="114994" cy="99615"/>
            </a:xfrm>
            <a:custGeom>
              <a:avLst/>
              <a:gdLst/>
              <a:ahLst/>
              <a:cxnLst/>
              <a:rect l="l" t="t" r="r" b="b"/>
              <a:pathLst>
                <a:path w="6156" h="5332" extrusionOk="0">
                  <a:moveTo>
                    <a:pt x="0" y="0"/>
                  </a:moveTo>
                  <a:lnTo>
                    <a:pt x="3078" y="5332"/>
                  </a:lnTo>
                  <a:lnTo>
                    <a:pt x="6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4531648" y="2304637"/>
              <a:ext cx="487200" cy="48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6"/>
          <p:cNvGrpSpPr/>
          <p:nvPr/>
        </p:nvGrpSpPr>
        <p:grpSpPr>
          <a:xfrm>
            <a:off x="6604346" y="1712927"/>
            <a:ext cx="1207699" cy="1430434"/>
            <a:chOff x="6032846" y="1688077"/>
            <a:chExt cx="1207699" cy="1430434"/>
          </a:xfrm>
        </p:grpSpPr>
        <p:sp>
          <p:nvSpPr>
            <p:cNvPr id="820" name="Google Shape;820;p46"/>
            <p:cNvSpPr/>
            <p:nvPr/>
          </p:nvSpPr>
          <p:spPr>
            <a:xfrm>
              <a:off x="6268600" y="1897800"/>
              <a:ext cx="15575" cy="733739"/>
            </a:xfrm>
            <a:custGeom>
              <a:avLst/>
              <a:gdLst/>
              <a:ahLst/>
              <a:cxnLst/>
              <a:rect l="l" t="t" r="r" b="b"/>
              <a:pathLst>
                <a:path w="833" h="49460" extrusionOk="0">
                  <a:moveTo>
                    <a:pt x="1" y="1"/>
                  </a:moveTo>
                  <a:lnTo>
                    <a:pt x="1" y="49460"/>
                  </a:lnTo>
                  <a:lnTo>
                    <a:pt x="832" y="49460"/>
                  </a:lnTo>
                  <a:lnTo>
                    <a:pt x="8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6032846" y="1762060"/>
              <a:ext cx="1207699" cy="350820"/>
            </a:xfrm>
            <a:custGeom>
              <a:avLst/>
              <a:gdLst/>
              <a:ahLst/>
              <a:cxnLst/>
              <a:rect l="l" t="t" r="r" b="b"/>
              <a:pathLst>
                <a:path w="64652" h="18778" extrusionOk="0">
                  <a:moveTo>
                    <a:pt x="43514" y="0"/>
                  </a:moveTo>
                  <a:lnTo>
                    <a:pt x="43514" y="3357"/>
                  </a:lnTo>
                  <a:lnTo>
                    <a:pt x="1" y="3357"/>
                  </a:lnTo>
                  <a:lnTo>
                    <a:pt x="1" y="15424"/>
                  </a:lnTo>
                  <a:lnTo>
                    <a:pt x="43514" y="15424"/>
                  </a:lnTo>
                  <a:lnTo>
                    <a:pt x="43514" y="18777"/>
                  </a:lnTo>
                  <a:lnTo>
                    <a:pt x="64651" y="9391"/>
                  </a:lnTo>
                  <a:lnTo>
                    <a:pt x="43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6188114" y="1857042"/>
              <a:ext cx="176507" cy="160838"/>
            </a:xfrm>
            <a:custGeom>
              <a:avLst/>
              <a:gdLst/>
              <a:ahLst/>
              <a:cxnLst/>
              <a:rect l="l" t="t" r="r" b="b"/>
              <a:pathLst>
                <a:path w="9449" h="8609" extrusionOk="0">
                  <a:moveTo>
                    <a:pt x="4725" y="1"/>
                  </a:moveTo>
                  <a:cubicBezTo>
                    <a:pt x="3624" y="1"/>
                    <a:pt x="2522" y="421"/>
                    <a:pt x="1681" y="1261"/>
                  </a:cubicBezTo>
                  <a:cubicBezTo>
                    <a:pt x="0" y="2941"/>
                    <a:pt x="0" y="5666"/>
                    <a:pt x="1681" y="7349"/>
                  </a:cubicBezTo>
                  <a:cubicBezTo>
                    <a:pt x="2522" y="8189"/>
                    <a:pt x="3624" y="8609"/>
                    <a:pt x="4725" y="8609"/>
                  </a:cubicBezTo>
                  <a:cubicBezTo>
                    <a:pt x="5827" y="8609"/>
                    <a:pt x="6928" y="8189"/>
                    <a:pt x="7769" y="7349"/>
                  </a:cubicBezTo>
                  <a:cubicBezTo>
                    <a:pt x="9449" y="5666"/>
                    <a:pt x="9449" y="2941"/>
                    <a:pt x="7769" y="1261"/>
                  </a:cubicBezTo>
                  <a:cubicBezTo>
                    <a:pt x="6928" y="421"/>
                    <a:pt x="5827" y="1"/>
                    <a:pt x="4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6239372" y="1900423"/>
              <a:ext cx="74029" cy="74057"/>
            </a:xfrm>
            <a:custGeom>
              <a:avLst/>
              <a:gdLst/>
              <a:ahLst/>
              <a:cxnLst/>
              <a:rect l="l" t="t" r="r" b="b"/>
              <a:pathLst>
                <a:path w="3963" h="3964" extrusionOk="0">
                  <a:moveTo>
                    <a:pt x="1981" y="1"/>
                  </a:moveTo>
                  <a:cubicBezTo>
                    <a:pt x="887" y="1"/>
                    <a:pt x="0" y="889"/>
                    <a:pt x="0" y="1983"/>
                  </a:cubicBezTo>
                  <a:cubicBezTo>
                    <a:pt x="0" y="3077"/>
                    <a:pt x="887" y="3963"/>
                    <a:pt x="1981" y="3963"/>
                  </a:cubicBezTo>
                  <a:cubicBezTo>
                    <a:pt x="3075" y="3963"/>
                    <a:pt x="3963" y="3077"/>
                    <a:pt x="3963" y="1983"/>
                  </a:cubicBezTo>
                  <a:cubicBezTo>
                    <a:pt x="3963" y="889"/>
                    <a:pt x="3075" y="1"/>
                    <a:pt x="19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a:off x="6215162" y="1688077"/>
              <a:ext cx="115013" cy="99615"/>
            </a:xfrm>
            <a:custGeom>
              <a:avLst/>
              <a:gdLst/>
              <a:ahLst/>
              <a:cxnLst/>
              <a:rect l="l" t="t" r="r" b="b"/>
              <a:pathLst>
                <a:path w="6157" h="5332" extrusionOk="0">
                  <a:moveTo>
                    <a:pt x="1" y="0"/>
                  </a:moveTo>
                  <a:lnTo>
                    <a:pt x="3079" y="5332"/>
                  </a:lnTo>
                  <a:lnTo>
                    <a:pt x="61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6032898" y="2631612"/>
              <a:ext cx="487200" cy="48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6"/>
          <p:cNvGrpSpPr/>
          <p:nvPr/>
        </p:nvGrpSpPr>
        <p:grpSpPr>
          <a:xfrm>
            <a:off x="1818838" y="2438648"/>
            <a:ext cx="266418" cy="286853"/>
            <a:chOff x="-63679950" y="3360375"/>
            <a:chExt cx="318225" cy="316650"/>
          </a:xfrm>
        </p:grpSpPr>
        <p:sp>
          <p:nvSpPr>
            <p:cNvPr id="827" name="Google Shape;827;p4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46"/>
          <p:cNvGrpSpPr/>
          <p:nvPr/>
        </p:nvGrpSpPr>
        <p:grpSpPr>
          <a:xfrm>
            <a:off x="4747563" y="2433153"/>
            <a:ext cx="283972" cy="279546"/>
            <a:chOff x="-61784125" y="3377700"/>
            <a:chExt cx="316650" cy="317450"/>
          </a:xfrm>
        </p:grpSpPr>
        <p:sp>
          <p:nvSpPr>
            <p:cNvPr id="832" name="Google Shape;832;p4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46"/>
          <p:cNvGrpSpPr/>
          <p:nvPr/>
        </p:nvGrpSpPr>
        <p:grpSpPr>
          <a:xfrm>
            <a:off x="5718797" y="3474382"/>
            <a:ext cx="299868" cy="300657"/>
            <a:chOff x="-61783350" y="3743950"/>
            <a:chExt cx="316650" cy="317450"/>
          </a:xfrm>
        </p:grpSpPr>
        <p:sp>
          <p:nvSpPr>
            <p:cNvPr id="840" name="Google Shape;840;p4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46"/>
          <p:cNvSpPr/>
          <p:nvPr/>
        </p:nvSpPr>
        <p:spPr>
          <a:xfrm>
            <a:off x="6702187" y="2795537"/>
            <a:ext cx="283952" cy="221402"/>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txBox="1">
            <a:spLocks noGrp="1"/>
          </p:cNvSpPr>
          <p:nvPr>
            <p:ph type="ctrTitle" idx="4294967295"/>
          </p:nvPr>
        </p:nvSpPr>
        <p:spPr>
          <a:xfrm>
            <a:off x="2051954" y="1351236"/>
            <a:ext cx="750600" cy="28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Step 1</a:t>
            </a:r>
            <a:endParaRPr sz="1400" dirty="0"/>
          </a:p>
        </p:txBody>
      </p:sp>
      <p:sp>
        <p:nvSpPr>
          <p:cNvPr id="845" name="Google Shape;845;p46"/>
          <p:cNvSpPr txBox="1">
            <a:spLocks noGrp="1"/>
          </p:cNvSpPr>
          <p:nvPr>
            <p:ph type="ctrTitle" idx="4294967295"/>
          </p:nvPr>
        </p:nvSpPr>
        <p:spPr>
          <a:xfrm>
            <a:off x="3977035" y="1384387"/>
            <a:ext cx="750600" cy="28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Step 2</a:t>
            </a:r>
            <a:endParaRPr sz="1400" dirty="0"/>
          </a:p>
        </p:txBody>
      </p:sp>
      <p:sp>
        <p:nvSpPr>
          <p:cNvPr id="847" name="Google Shape;847;p46"/>
          <p:cNvSpPr txBox="1">
            <a:spLocks noGrp="1"/>
          </p:cNvSpPr>
          <p:nvPr>
            <p:ph type="ctrTitle" idx="4294967295"/>
          </p:nvPr>
        </p:nvSpPr>
        <p:spPr>
          <a:xfrm>
            <a:off x="5966710" y="1337044"/>
            <a:ext cx="750600" cy="28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Step 3</a:t>
            </a:r>
            <a:endParaRPr sz="1400" dirty="0"/>
          </a:p>
        </p:txBody>
      </p:sp>
      <p:sp>
        <p:nvSpPr>
          <p:cNvPr id="849" name="Google Shape;849;p46"/>
          <p:cNvSpPr txBox="1"/>
          <p:nvPr/>
        </p:nvSpPr>
        <p:spPr>
          <a:xfrm>
            <a:off x="1489175" y="2830775"/>
            <a:ext cx="925800" cy="57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Collect user information</a:t>
            </a:r>
            <a:endParaRPr lang="en-US" sz="500" dirty="0">
              <a:solidFill>
                <a:schemeClr val="dk1"/>
              </a:solidFill>
              <a:latin typeface="Times New Roman" panose="02020603050405020304" pitchFamily="18" charset="0"/>
              <a:ea typeface="Oxygen Light"/>
              <a:cs typeface="Times New Roman" panose="02020603050405020304" pitchFamily="18" charset="0"/>
              <a:sym typeface="Oxygen Light"/>
            </a:endParaRPr>
          </a:p>
        </p:txBody>
      </p:sp>
      <p:sp>
        <p:nvSpPr>
          <p:cNvPr id="850" name="Google Shape;850;p46"/>
          <p:cNvSpPr/>
          <p:nvPr/>
        </p:nvSpPr>
        <p:spPr>
          <a:xfrm>
            <a:off x="7533998" y="3179499"/>
            <a:ext cx="1751100" cy="1751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txBox="1"/>
          <p:nvPr/>
        </p:nvSpPr>
        <p:spPr>
          <a:xfrm>
            <a:off x="2280412" y="4021156"/>
            <a:ext cx="1301471" cy="57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  “active scoring”</a:t>
            </a:r>
          </a:p>
          <a:p>
            <a:pPr marL="0" lvl="0" indent="0" algn="ctr" rtl="0">
              <a:spcBef>
                <a:spcPts val="0"/>
              </a:spcBef>
              <a:spcAft>
                <a:spcPts val="0"/>
              </a:spcAft>
              <a:buNone/>
            </a:pP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&amp;</a:t>
            </a:r>
          </a:p>
          <a:p>
            <a:pPr marL="0" lvl="0" indent="0" algn="ctr" rtl="0">
              <a:spcBef>
                <a:spcPts val="0"/>
              </a:spcBef>
              <a:spcAft>
                <a:spcPts val="0"/>
              </a:spcAft>
              <a:buNone/>
            </a:pP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 "passive scoring"</a:t>
            </a:r>
            <a:endParaRPr sz="500" dirty="0">
              <a:solidFill>
                <a:schemeClr val="dk1"/>
              </a:solidFill>
              <a:latin typeface="Times New Roman" panose="02020603050405020304" pitchFamily="18" charset="0"/>
              <a:ea typeface="Oxygen Light"/>
              <a:cs typeface="Times New Roman" panose="02020603050405020304" pitchFamily="18" charset="0"/>
              <a:sym typeface="Oxygen Light"/>
            </a:endParaRPr>
          </a:p>
        </p:txBody>
      </p:sp>
      <p:sp>
        <p:nvSpPr>
          <p:cNvPr id="852" name="Google Shape;852;p46"/>
          <p:cNvSpPr txBox="1"/>
          <p:nvPr/>
        </p:nvSpPr>
        <p:spPr>
          <a:xfrm>
            <a:off x="4235192" y="2795537"/>
            <a:ext cx="1247955" cy="23211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solidFill>
                  <a:schemeClr val="dk1"/>
                </a:solidFill>
                <a:latin typeface="Times New Roman" panose="02020603050405020304" pitchFamily="18" charset="0"/>
                <a:ea typeface="Oxygen Light"/>
                <a:cs typeface="Times New Roman" panose="02020603050405020304" pitchFamily="18" charset="0"/>
                <a:sym typeface="Oxygen Light"/>
              </a:rPr>
              <a:t>Similarity algorithms: Pearson Correlation Coefficient, Cosine-based Similarity, and Adjusted Cosine Similarity</a:t>
            </a:r>
            <a:r>
              <a:rPr lang="en-US" sz="900" dirty="0">
                <a:solidFill>
                  <a:schemeClr val="dk1"/>
                </a:solidFill>
                <a:latin typeface="Oxygen Light"/>
                <a:ea typeface="Oxygen Light"/>
                <a:cs typeface="Oxygen Light"/>
                <a:sym typeface="Oxygen Light"/>
              </a:rPr>
              <a:t>.</a:t>
            </a:r>
          </a:p>
        </p:txBody>
      </p:sp>
      <p:sp>
        <p:nvSpPr>
          <p:cNvPr id="853" name="Google Shape;853;p46"/>
          <p:cNvSpPr txBox="1"/>
          <p:nvPr/>
        </p:nvSpPr>
        <p:spPr>
          <a:xfrm>
            <a:off x="3463079" y="3286412"/>
            <a:ext cx="925800" cy="57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Nearest neighbor search (NNS)</a:t>
            </a:r>
            <a:endParaRPr sz="500" dirty="0">
              <a:solidFill>
                <a:schemeClr val="dk1"/>
              </a:solidFill>
              <a:latin typeface="Times New Roman" panose="02020603050405020304" pitchFamily="18" charset="0"/>
              <a:ea typeface="Oxygen Light"/>
              <a:cs typeface="Times New Roman" panose="02020603050405020304" pitchFamily="18" charset="0"/>
              <a:sym typeface="Oxygen Light"/>
            </a:endParaRPr>
          </a:p>
        </p:txBody>
      </p:sp>
      <p:sp>
        <p:nvSpPr>
          <p:cNvPr id="854" name="Google Shape;854;p46"/>
          <p:cNvSpPr txBox="1"/>
          <p:nvPr/>
        </p:nvSpPr>
        <p:spPr>
          <a:xfrm>
            <a:off x="5269437" y="4167239"/>
            <a:ext cx="1198521" cy="57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Generate recommendation results</a:t>
            </a:r>
            <a:endParaRPr sz="500" dirty="0">
              <a:solidFill>
                <a:schemeClr val="dk1"/>
              </a:solidFill>
              <a:latin typeface="Times New Roman" panose="02020603050405020304" pitchFamily="18" charset="0"/>
              <a:ea typeface="Oxygen Light"/>
              <a:cs typeface="Times New Roman" panose="02020603050405020304" pitchFamily="18" charset="0"/>
              <a:sym typeface="Oxygen Light"/>
            </a:endParaRPr>
          </a:p>
        </p:txBody>
      </p:sp>
      <p:sp>
        <p:nvSpPr>
          <p:cNvPr id="855" name="Google Shape;855;p46"/>
          <p:cNvSpPr txBox="1"/>
          <p:nvPr/>
        </p:nvSpPr>
        <p:spPr>
          <a:xfrm>
            <a:off x="6076527" y="3054333"/>
            <a:ext cx="1527146" cy="6713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The more common recommendation results include Top-N recommendation and relationship recommendation.</a:t>
            </a:r>
            <a:endParaRPr sz="500" dirty="0">
              <a:solidFill>
                <a:schemeClr val="dk1"/>
              </a:solidFill>
              <a:latin typeface="Times New Roman" panose="02020603050405020304" pitchFamily="18" charset="0"/>
              <a:ea typeface="Oxygen Light"/>
              <a:cs typeface="Times New Roman" panose="02020603050405020304" pitchFamily="18" charset="0"/>
              <a:sym typeface="Oxygen Light"/>
            </a:endParaRPr>
          </a:p>
        </p:txBody>
      </p:sp>
      <p:pic>
        <p:nvPicPr>
          <p:cNvPr id="856" name="Google Shape;856;p46"/>
          <p:cNvPicPr preferRelativeResize="0"/>
          <p:nvPr/>
        </p:nvPicPr>
        <p:blipFill>
          <a:blip r:embed="rId3">
            <a:alphaModFix/>
          </a:blip>
          <a:stretch>
            <a:fillRect/>
          </a:stretch>
        </p:blipFill>
        <p:spPr>
          <a:xfrm rot="3441127">
            <a:off x="7311652" y="3573825"/>
            <a:ext cx="1878745" cy="1722450"/>
          </a:xfrm>
          <a:prstGeom prst="rect">
            <a:avLst/>
          </a:prstGeom>
          <a:noFill/>
          <a:ln>
            <a:noFill/>
          </a:ln>
        </p:spPr>
      </p:pic>
    </p:spTree>
    <p:extLst>
      <p:ext uri="{BB962C8B-B14F-4D97-AF65-F5344CB8AC3E}">
        <p14:creationId xmlns:p14="http://schemas.microsoft.com/office/powerpoint/2010/main" val="18337962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4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altLang="zh-CN" dirty="0"/>
              <a:t>Methodology</a:t>
            </a:r>
            <a:endParaRPr dirty="0"/>
          </a:p>
        </p:txBody>
      </p:sp>
      <p:cxnSp>
        <p:nvCxnSpPr>
          <p:cNvPr id="911" name="Google Shape;911;p49"/>
          <p:cNvCxnSpPr>
            <a:cxnSpLocks/>
          </p:cNvCxnSpPr>
          <p:nvPr/>
        </p:nvCxnSpPr>
        <p:spPr>
          <a:xfrm>
            <a:off x="2789424" y="695425"/>
            <a:ext cx="6490315" cy="0"/>
          </a:xfrm>
          <a:prstGeom prst="straightConnector1">
            <a:avLst/>
          </a:prstGeom>
          <a:noFill/>
          <a:ln w="76200" cap="flat" cmpd="sng">
            <a:solidFill>
              <a:schemeClr val="accent1"/>
            </a:solidFill>
            <a:prstDash val="solid"/>
            <a:round/>
            <a:headEnd type="none" w="med" len="med"/>
            <a:tailEnd type="none" w="med" len="med"/>
          </a:ln>
        </p:spPr>
      </p:cxnSp>
      <p:sp>
        <p:nvSpPr>
          <p:cNvPr id="912" name="Google Shape;912;p49"/>
          <p:cNvSpPr/>
          <p:nvPr/>
        </p:nvSpPr>
        <p:spPr>
          <a:xfrm>
            <a:off x="249389" y="2581822"/>
            <a:ext cx="1816200" cy="7074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Times New Roman" panose="02020603050405020304" pitchFamily="18" charset="0"/>
                <a:ea typeface="Abril Fatface"/>
                <a:cs typeface="Times New Roman" panose="02020603050405020304" pitchFamily="18" charset="0"/>
                <a:sym typeface="Abril Fatface"/>
              </a:rPr>
              <a:t>Procedure</a:t>
            </a:r>
            <a:endParaRPr sz="2400" b="1" dirty="0">
              <a:solidFill>
                <a:schemeClr val="lt1"/>
              </a:solidFill>
              <a:latin typeface="Times New Roman" panose="02020603050405020304" pitchFamily="18" charset="0"/>
              <a:ea typeface="Abril Fatface"/>
              <a:cs typeface="Times New Roman" panose="02020603050405020304" pitchFamily="18" charset="0"/>
              <a:sym typeface="Abril Fatface"/>
            </a:endParaRPr>
          </a:p>
        </p:txBody>
      </p:sp>
      <p:sp>
        <p:nvSpPr>
          <p:cNvPr id="913" name="Google Shape;913;p49"/>
          <p:cNvSpPr/>
          <p:nvPr/>
        </p:nvSpPr>
        <p:spPr>
          <a:xfrm>
            <a:off x="5386900" y="1660572"/>
            <a:ext cx="3231705" cy="407400"/>
          </a:xfrm>
          <a:prstGeom prst="rect">
            <a:avLst/>
          </a:prstGeom>
          <a:solidFill>
            <a:srgbClr val="EA9999">
              <a:alpha val="2857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dk1"/>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rPr>
              <a:t>Find a collection of users with similar interests</a:t>
            </a:r>
            <a:endParaRPr lang="de-CH" sz="1200" b="1" dirty="0">
              <a:solidFill>
                <a:schemeClr val="dk1"/>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endParaRPr>
          </a:p>
        </p:txBody>
      </p:sp>
      <p:sp>
        <p:nvSpPr>
          <p:cNvPr id="914" name="Google Shape;914;p49"/>
          <p:cNvSpPr/>
          <p:nvPr/>
        </p:nvSpPr>
        <p:spPr>
          <a:xfrm>
            <a:off x="6982702" y="2731822"/>
            <a:ext cx="1431299" cy="407400"/>
          </a:xfrm>
          <a:prstGeom prst="rect">
            <a:avLst/>
          </a:prstGeom>
          <a:solidFill>
            <a:srgbClr val="EA9999">
              <a:alpha val="2857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CH" sz="1200" b="1" dirty="0">
                <a:solidFill>
                  <a:schemeClr val="dk1"/>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rPr>
              <a:t>Cosine Similarity</a:t>
            </a:r>
            <a:endParaRPr lang="de-CH" sz="2000" b="1" dirty="0">
              <a:solidFill>
                <a:schemeClr val="dk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16" name="Google Shape;916;p49"/>
          <p:cNvSpPr/>
          <p:nvPr/>
        </p:nvSpPr>
        <p:spPr>
          <a:xfrm>
            <a:off x="5386900" y="2741347"/>
            <a:ext cx="1023900" cy="407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b="1" dirty="0">
                <a:solidFill>
                  <a:schemeClr val="dk1"/>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rPr>
              <a:t>Calculation</a:t>
            </a:r>
            <a:endParaRPr sz="2000" b="1" dirty="0">
              <a:solidFill>
                <a:schemeClr val="dk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18" name="Google Shape;918;p49"/>
          <p:cNvSpPr/>
          <p:nvPr/>
        </p:nvSpPr>
        <p:spPr>
          <a:xfrm>
            <a:off x="5404175" y="3793547"/>
            <a:ext cx="1627450" cy="407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CH" sz="1200" b="1" dirty="0">
                <a:solidFill>
                  <a:schemeClr val="dk1"/>
                </a:solidFill>
                <a:effectLst>
                  <a:outerShdw blurRad="38100" dist="38100" dir="2700000" algn="tl">
                    <a:srgbClr val="000000">
                      <a:alpha val="43137"/>
                    </a:srgbClr>
                  </a:outerShdw>
                </a:effectLst>
                <a:latin typeface="Times New Roman" panose="02020603050405020304" pitchFamily="18" charset="0"/>
                <a:ea typeface="Oxygen Light"/>
                <a:cs typeface="Times New Roman" panose="02020603050405020304" pitchFamily="18" charset="0"/>
                <a:sym typeface="Oxygen Light"/>
              </a:rPr>
              <a:t>Recommending items</a:t>
            </a:r>
            <a:endParaRPr lang="de-CH" sz="2000" b="1" dirty="0">
              <a:solidFill>
                <a:schemeClr val="dk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19" name="Google Shape;919;p49"/>
          <p:cNvSpPr/>
          <p:nvPr/>
        </p:nvSpPr>
        <p:spPr>
          <a:xfrm>
            <a:off x="3786975" y="1592172"/>
            <a:ext cx="544200" cy="5442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0" name="Google Shape;920;p49"/>
          <p:cNvPicPr preferRelativeResize="0"/>
          <p:nvPr/>
        </p:nvPicPr>
        <p:blipFill>
          <a:blip r:embed="rId3">
            <a:alphaModFix/>
          </a:blip>
          <a:stretch>
            <a:fillRect/>
          </a:stretch>
        </p:blipFill>
        <p:spPr>
          <a:xfrm rot="1173378">
            <a:off x="3842015" y="1621329"/>
            <a:ext cx="434119" cy="455536"/>
          </a:xfrm>
          <a:prstGeom prst="rect">
            <a:avLst/>
          </a:prstGeom>
          <a:noFill/>
          <a:ln>
            <a:noFill/>
          </a:ln>
        </p:spPr>
      </p:pic>
      <p:sp>
        <p:nvSpPr>
          <p:cNvPr id="921" name="Google Shape;921;p49"/>
          <p:cNvSpPr/>
          <p:nvPr/>
        </p:nvSpPr>
        <p:spPr>
          <a:xfrm>
            <a:off x="3786975" y="2666597"/>
            <a:ext cx="544200" cy="5442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2" name="Google Shape;922;p49"/>
          <p:cNvPicPr preferRelativeResize="0"/>
          <p:nvPr/>
        </p:nvPicPr>
        <p:blipFill>
          <a:blip r:embed="rId4">
            <a:alphaModFix/>
          </a:blip>
          <a:stretch>
            <a:fillRect/>
          </a:stretch>
        </p:blipFill>
        <p:spPr>
          <a:xfrm>
            <a:off x="3804250" y="2666597"/>
            <a:ext cx="509613" cy="544199"/>
          </a:xfrm>
          <a:prstGeom prst="rect">
            <a:avLst/>
          </a:prstGeom>
          <a:noFill/>
          <a:ln>
            <a:noFill/>
          </a:ln>
        </p:spPr>
      </p:pic>
      <p:sp>
        <p:nvSpPr>
          <p:cNvPr id="923" name="Google Shape;923;p49"/>
          <p:cNvSpPr/>
          <p:nvPr/>
        </p:nvSpPr>
        <p:spPr>
          <a:xfrm>
            <a:off x="3786963" y="3741022"/>
            <a:ext cx="544200" cy="5442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4" name="Google Shape;924;p49"/>
          <p:cNvPicPr preferRelativeResize="0"/>
          <p:nvPr/>
        </p:nvPicPr>
        <p:blipFill>
          <a:blip r:embed="rId5">
            <a:alphaModFix/>
          </a:blip>
          <a:stretch>
            <a:fillRect/>
          </a:stretch>
        </p:blipFill>
        <p:spPr>
          <a:xfrm rot="8370457">
            <a:off x="3875038" y="3626737"/>
            <a:ext cx="368048" cy="772778"/>
          </a:xfrm>
          <a:prstGeom prst="rect">
            <a:avLst/>
          </a:prstGeom>
          <a:noFill/>
          <a:ln>
            <a:noFill/>
          </a:ln>
        </p:spPr>
      </p:pic>
      <p:cxnSp>
        <p:nvCxnSpPr>
          <p:cNvPr id="925" name="Google Shape;925;p49"/>
          <p:cNvCxnSpPr>
            <a:endCxn id="921" idx="2"/>
          </p:cNvCxnSpPr>
          <p:nvPr/>
        </p:nvCxnSpPr>
        <p:spPr>
          <a:xfrm>
            <a:off x="2789475" y="2938097"/>
            <a:ext cx="997500" cy="600"/>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926" name="Google Shape;926;p49"/>
          <p:cNvCxnSpPr>
            <a:stCxn id="912" idx="3"/>
            <a:endCxn id="919" idx="2"/>
          </p:cNvCxnSpPr>
          <p:nvPr/>
        </p:nvCxnSpPr>
        <p:spPr>
          <a:xfrm flipV="1">
            <a:off x="2065589" y="1864272"/>
            <a:ext cx="1721386" cy="1071250"/>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927" name="Google Shape;927;p49"/>
          <p:cNvCxnSpPr>
            <a:stCxn id="912" idx="3"/>
            <a:endCxn id="923" idx="2"/>
          </p:cNvCxnSpPr>
          <p:nvPr/>
        </p:nvCxnSpPr>
        <p:spPr>
          <a:xfrm>
            <a:off x="2065589" y="2935522"/>
            <a:ext cx="1721374" cy="1077600"/>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928" name="Google Shape;928;p49"/>
          <p:cNvCxnSpPr>
            <a:cxnSpLocks/>
            <a:stCxn id="919" idx="6"/>
            <a:endCxn id="913" idx="1"/>
          </p:cNvCxnSpPr>
          <p:nvPr/>
        </p:nvCxnSpPr>
        <p:spPr>
          <a:xfrm>
            <a:off x="4331175" y="1864272"/>
            <a:ext cx="1055725" cy="12700"/>
          </a:xfrm>
          <a:prstGeom prst="bentConnector3">
            <a:avLst>
              <a:gd name="adj1" fmla="val 678"/>
            </a:avLst>
          </a:prstGeom>
          <a:noFill/>
          <a:ln w="19050" cap="flat" cmpd="sng">
            <a:solidFill>
              <a:schemeClr val="accent1"/>
            </a:solidFill>
            <a:prstDash val="solid"/>
            <a:round/>
            <a:headEnd type="none" w="med" len="med"/>
            <a:tailEnd type="none" w="med" len="med"/>
          </a:ln>
        </p:spPr>
      </p:cxnSp>
      <p:cxnSp>
        <p:nvCxnSpPr>
          <p:cNvPr id="929" name="Google Shape;929;p49"/>
          <p:cNvCxnSpPr>
            <a:cxnSpLocks/>
          </p:cNvCxnSpPr>
          <p:nvPr/>
        </p:nvCxnSpPr>
        <p:spPr>
          <a:xfrm>
            <a:off x="4348450" y="2938697"/>
            <a:ext cx="1055725" cy="6350"/>
          </a:xfrm>
          <a:prstGeom prst="bentConnector3">
            <a:avLst>
              <a:gd name="adj1" fmla="val 678"/>
            </a:avLst>
          </a:prstGeom>
          <a:noFill/>
          <a:ln w="19050" cap="flat" cmpd="sng">
            <a:solidFill>
              <a:schemeClr val="accent1"/>
            </a:solidFill>
            <a:prstDash val="solid"/>
            <a:round/>
            <a:headEnd type="none" w="med" len="med"/>
            <a:tailEnd type="none" w="med" len="med"/>
          </a:ln>
        </p:spPr>
      </p:cxnSp>
      <p:cxnSp>
        <p:nvCxnSpPr>
          <p:cNvPr id="930" name="Google Shape;930;p49"/>
          <p:cNvCxnSpPr>
            <a:cxnSpLocks/>
            <a:stCxn id="923" idx="6"/>
            <a:endCxn id="918" idx="1"/>
          </p:cNvCxnSpPr>
          <p:nvPr/>
        </p:nvCxnSpPr>
        <p:spPr>
          <a:xfrm flipV="1">
            <a:off x="4331163" y="3997247"/>
            <a:ext cx="1073012" cy="15875"/>
          </a:xfrm>
          <a:prstGeom prst="bentConnector3">
            <a:avLst>
              <a:gd name="adj1" fmla="val 100894"/>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2331968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CH" dirty="0"/>
              <a:t>Methodology</a:t>
            </a:r>
          </a:p>
        </p:txBody>
      </p:sp>
      <p:cxnSp>
        <p:nvCxnSpPr>
          <p:cNvPr id="318" name="Google Shape;318;p42"/>
          <p:cNvCxnSpPr>
            <a:cxnSpLocks/>
          </p:cNvCxnSpPr>
          <p:nvPr/>
        </p:nvCxnSpPr>
        <p:spPr>
          <a:xfrm>
            <a:off x="2804672" y="695425"/>
            <a:ext cx="6431347" cy="0"/>
          </a:xfrm>
          <a:prstGeom prst="straightConnector1">
            <a:avLst/>
          </a:prstGeom>
          <a:noFill/>
          <a:ln w="76200" cap="flat" cmpd="sng">
            <a:solidFill>
              <a:schemeClr val="accent1"/>
            </a:solidFill>
            <a:prstDash val="solid"/>
            <a:round/>
            <a:headEnd type="none" w="med" len="med"/>
            <a:tailEnd type="none" w="med" len="med"/>
          </a:ln>
        </p:spPr>
      </p:cxnSp>
      <p:sp>
        <p:nvSpPr>
          <p:cNvPr id="4" name="文本框 3">
            <a:extLst>
              <a:ext uri="{FF2B5EF4-FFF2-40B4-BE49-F238E27FC236}">
                <a16:creationId xmlns:a16="http://schemas.microsoft.com/office/drawing/2014/main" id="{006F9E52-53FA-E353-A467-7F30BE8DE5B4}"/>
              </a:ext>
            </a:extLst>
          </p:cNvPr>
          <p:cNvSpPr txBox="1"/>
          <p:nvPr/>
        </p:nvSpPr>
        <p:spPr>
          <a:xfrm>
            <a:off x="2321442" y="2419191"/>
            <a:ext cx="4642882" cy="307777"/>
          </a:xfrm>
          <a:prstGeom prst="rect">
            <a:avLst/>
          </a:prstGeom>
          <a:noFill/>
        </p:spPr>
        <p:txBody>
          <a:bodyPr wrap="square">
            <a:spAutoFit/>
          </a:bodyPr>
          <a:lstStyle/>
          <a:p>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718E548-8EC1-511E-6302-4ABE70BF050B}"/>
                  </a:ext>
                </a:extLst>
              </p:cNvPr>
              <p:cNvSpPr txBox="1"/>
              <p:nvPr/>
            </p:nvSpPr>
            <p:spPr>
              <a:xfrm>
                <a:off x="905539" y="960999"/>
                <a:ext cx="7332921" cy="1472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1800" kern="100">
                          <a:latin typeface="Cambria Math" panose="02040503050406030204" pitchFamily="18" charset="0"/>
                          <a:ea typeface="宋体" panose="02010600030101010101" pitchFamily="2" charset="-122"/>
                          <a:cs typeface="Arial" panose="020B0604020202020204" pitchFamily="34" charset="0"/>
                        </a:rPr>
                        <m:t>S</m:t>
                      </m:r>
                      <m:r>
                        <m:rPr>
                          <m:nor/>
                        </m:rPr>
                        <a:rPr lang="en-US" altLang="zh-CN" sz="1800" kern="100" smtClean="0">
                          <a:effectLst/>
                          <a:latin typeface="Times New Roman" panose="02020603050405020304" pitchFamily="18" charset="0"/>
                          <a:ea typeface="宋体" panose="02010600030101010101" pitchFamily="2" charset="-122"/>
                          <a:cs typeface="Arial" panose="020B0604020202020204" pitchFamily="34" charset="0"/>
                        </a:rPr>
                        <m:t>imilarity</m:t>
                      </m:r>
                      <m:r>
                        <m:rPr>
                          <m:nor/>
                        </m:rPr>
                        <a:rPr lang="en-US" altLang="zh-CN" sz="1800" kern="100" smtClean="0">
                          <a:effectLst/>
                          <a:latin typeface="Times New Roman" panose="02020603050405020304" pitchFamily="18" charset="0"/>
                          <a:ea typeface="宋体" panose="02010600030101010101" pitchFamily="2" charset="-122"/>
                          <a:cs typeface="Arial" panose="020B0604020202020204" pitchFamily="34"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cos</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e>
                          </m:nary>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num>
                        <m:den>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e>
                              </m:nary>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e>
                                  </m:nary>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e>
                              </m:rad>
                            </m:e>
                          </m:rad>
                        </m:den>
                      </m:f>
                    </m:oMath>
                  </m:oMathPara>
                </a14:m>
                <a:endParaRPr lang="zh-CN" altLang="zh-CN" sz="1800" kern="100" dirty="0">
                  <a:effectLst/>
                  <a:latin typeface="Calibri" panose="020F0502020204030204" pitchFamily="34" charset="0"/>
                  <a:ea typeface="宋体" panose="02010600030101010101" pitchFamily="2" charset="-122"/>
                  <a:cs typeface="Arial" panose="020B0604020202020204" pitchFamily="34" charset="0"/>
                </a:endParaRPr>
              </a:p>
              <a:p>
                <a:endParaRPr lang="zh-CN" altLang="en-US" sz="3200"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6718E548-8EC1-511E-6302-4ABE70BF050B}"/>
                  </a:ext>
                </a:extLst>
              </p:cNvPr>
              <p:cNvSpPr txBox="1">
                <a:spLocks noRot="1" noChangeAspect="1" noMove="1" noResize="1" noEditPoints="1" noAdjustHandles="1" noChangeArrowheads="1" noChangeShapeType="1" noTextEdit="1"/>
              </p:cNvSpPr>
              <p:nvPr/>
            </p:nvSpPr>
            <p:spPr>
              <a:xfrm>
                <a:off x="905539" y="960999"/>
                <a:ext cx="7332921" cy="1472519"/>
              </a:xfrm>
              <a:prstGeom prst="rect">
                <a:avLst/>
              </a:prstGeom>
              <a:blipFill>
                <a:blip r:embed="rId3"/>
                <a:stretch>
                  <a:fillRect/>
                </a:stretch>
              </a:blipFill>
            </p:spPr>
            <p:txBody>
              <a:bodyPr/>
              <a:lstStyle/>
              <a:p>
                <a:r>
                  <a:rPr lang="zh-CN" altLang="en-US">
                    <a:noFill/>
                  </a:rPr>
                  <a:t> </a:t>
                </a:r>
              </a:p>
            </p:txBody>
          </p:sp>
        </mc:Fallback>
      </mc:AlternateContent>
      <p:graphicFrame>
        <p:nvGraphicFramePr>
          <p:cNvPr id="14" name="表格 13">
            <a:extLst>
              <a:ext uri="{FF2B5EF4-FFF2-40B4-BE49-F238E27FC236}">
                <a16:creationId xmlns:a16="http://schemas.microsoft.com/office/drawing/2014/main" id="{D1D71DFB-37A0-182A-FFD5-FED05653BC9D}"/>
              </a:ext>
            </a:extLst>
          </p:cNvPr>
          <p:cNvGraphicFramePr>
            <a:graphicFrameLocks noGrp="1"/>
          </p:cNvGraphicFramePr>
          <p:nvPr>
            <p:extLst>
              <p:ext uri="{D42A27DB-BD31-4B8C-83A1-F6EECF244321}">
                <p14:modId xmlns:p14="http://schemas.microsoft.com/office/powerpoint/2010/main" val="4075298958"/>
              </p:ext>
            </p:extLst>
          </p:nvPr>
        </p:nvGraphicFramePr>
        <p:xfrm>
          <a:off x="238574" y="2792818"/>
          <a:ext cx="4227099" cy="1740840"/>
        </p:xfrm>
        <a:graphic>
          <a:graphicData uri="http://schemas.openxmlformats.org/drawingml/2006/table">
            <a:tbl>
              <a:tblPr firstRow="1" firstCol="1" bandRow="1">
                <a:tableStyleId>{793D81CF-94F2-401A-BA57-92F5A7B2D0C5}</a:tableStyleId>
              </a:tblPr>
              <a:tblGrid>
                <a:gridCol w="1165026">
                  <a:extLst>
                    <a:ext uri="{9D8B030D-6E8A-4147-A177-3AD203B41FA5}">
                      <a16:colId xmlns:a16="http://schemas.microsoft.com/office/drawing/2014/main" val="1589514401"/>
                    </a:ext>
                  </a:extLst>
                </a:gridCol>
                <a:gridCol w="411023">
                  <a:extLst>
                    <a:ext uri="{9D8B030D-6E8A-4147-A177-3AD203B41FA5}">
                      <a16:colId xmlns:a16="http://schemas.microsoft.com/office/drawing/2014/main" val="3566280869"/>
                    </a:ext>
                  </a:extLst>
                </a:gridCol>
                <a:gridCol w="446647">
                  <a:extLst>
                    <a:ext uri="{9D8B030D-6E8A-4147-A177-3AD203B41FA5}">
                      <a16:colId xmlns:a16="http://schemas.microsoft.com/office/drawing/2014/main" val="3581995004"/>
                    </a:ext>
                  </a:extLst>
                </a:gridCol>
                <a:gridCol w="499255">
                  <a:extLst>
                    <a:ext uri="{9D8B030D-6E8A-4147-A177-3AD203B41FA5}">
                      <a16:colId xmlns:a16="http://schemas.microsoft.com/office/drawing/2014/main" val="717557869"/>
                    </a:ext>
                  </a:extLst>
                </a:gridCol>
                <a:gridCol w="430128">
                  <a:extLst>
                    <a:ext uri="{9D8B030D-6E8A-4147-A177-3AD203B41FA5}">
                      <a16:colId xmlns:a16="http://schemas.microsoft.com/office/drawing/2014/main" val="2808459395"/>
                    </a:ext>
                  </a:extLst>
                </a:gridCol>
                <a:gridCol w="430127">
                  <a:extLst>
                    <a:ext uri="{9D8B030D-6E8A-4147-A177-3AD203B41FA5}">
                      <a16:colId xmlns:a16="http://schemas.microsoft.com/office/drawing/2014/main" val="3131733805"/>
                    </a:ext>
                  </a:extLst>
                </a:gridCol>
                <a:gridCol w="453170">
                  <a:extLst>
                    <a:ext uri="{9D8B030D-6E8A-4147-A177-3AD203B41FA5}">
                      <a16:colId xmlns:a16="http://schemas.microsoft.com/office/drawing/2014/main" val="3690820077"/>
                    </a:ext>
                  </a:extLst>
                </a:gridCol>
                <a:gridCol w="391723">
                  <a:extLst>
                    <a:ext uri="{9D8B030D-6E8A-4147-A177-3AD203B41FA5}">
                      <a16:colId xmlns:a16="http://schemas.microsoft.com/office/drawing/2014/main" val="2510631935"/>
                    </a:ext>
                  </a:extLst>
                </a:gridCol>
              </a:tblGrid>
              <a:tr h="286299">
                <a:tc>
                  <a:txBody>
                    <a:bodyPr/>
                    <a:lstStyle/>
                    <a:p>
                      <a:pPr algn="just">
                        <a:lnSpc>
                          <a:spcPct val="150000"/>
                        </a:lnSpc>
                      </a:pPr>
                      <a:r>
                        <a:rPr lang="en-US" sz="1200" b="1" kern="100">
                          <a:effectLst/>
                        </a:rPr>
                        <a:t>User/Food</a:t>
                      </a:r>
                      <a:endParaRPr lang="zh-CN" sz="1050" b="1"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b="1" kern="100">
                          <a:effectLst/>
                        </a:rPr>
                        <a:t>1</a:t>
                      </a:r>
                      <a:endParaRPr lang="zh-CN" sz="1050" b="1"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b="1" kern="100">
                          <a:effectLst/>
                        </a:rPr>
                        <a:t>2</a:t>
                      </a:r>
                      <a:endParaRPr lang="zh-CN" sz="1050" b="1"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b="1" kern="100">
                          <a:effectLst/>
                        </a:rPr>
                        <a:t>3</a:t>
                      </a:r>
                      <a:endParaRPr lang="zh-CN" sz="1050" b="1"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b="1" kern="100">
                          <a:effectLst/>
                        </a:rPr>
                        <a:t>4</a:t>
                      </a:r>
                      <a:endParaRPr lang="zh-CN" sz="1050" b="1"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b="1" kern="100">
                          <a:effectLst/>
                        </a:rPr>
                        <a:t>5</a:t>
                      </a:r>
                      <a:endParaRPr lang="zh-CN" sz="1050" b="1"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b="1" kern="100">
                          <a:effectLst/>
                        </a:rPr>
                        <a:t>6</a:t>
                      </a:r>
                      <a:endParaRPr lang="zh-CN" sz="1050" b="1"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b="1" kern="100" dirty="0">
                          <a:effectLst/>
                        </a:rPr>
                        <a:t>7</a:t>
                      </a:r>
                      <a:endParaRPr lang="zh-CN" sz="1050" b="1"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987279493"/>
                  </a:ext>
                </a:extLst>
              </a:tr>
              <a:tr h="484847">
                <a:tc>
                  <a:txBody>
                    <a:bodyPr/>
                    <a:lstStyle/>
                    <a:p>
                      <a:pPr algn="just">
                        <a:lnSpc>
                          <a:spcPct val="150000"/>
                        </a:lnSpc>
                      </a:pPr>
                      <a:r>
                        <a:rPr lang="en-US" sz="1200" kern="100">
                          <a:effectLst/>
                        </a:rPr>
                        <a:t>Jerry</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dirty="0">
                          <a:effectLst/>
                        </a:rPr>
                        <a:t>4</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dirty="0">
                          <a:effectLst/>
                        </a:rPr>
                        <a:t>0</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dirty="0">
                          <a:effectLst/>
                        </a:rPr>
                        <a:t>5</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3</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5</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0</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0</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97069198"/>
                  </a:ext>
                </a:extLst>
              </a:tr>
              <a:tr h="484847">
                <a:tc>
                  <a:txBody>
                    <a:bodyPr/>
                    <a:lstStyle/>
                    <a:p>
                      <a:pPr algn="just">
                        <a:lnSpc>
                          <a:spcPct val="150000"/>
                        </a:lnSpc>
                      </a:pPr>
                      <a:r>
                        <a:rPr lang="en-US" sz="1200" kern="100">
                          <a:effectLst/>
                        </a:rPr>
                        <a:t>Tom</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0</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4</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0</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4</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0</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5</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0</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63526689"/>
                  </a:ext>
                </a:extLst>
              </a:tr>
              <a:tr h="484847">
                <a:tc>
                  <a:txBody>
                    <a:bodyPr/>
                    <a:lstStyle/>
                    <a:p>
                      <a:pPr algn="just">
                        <a:lnSpc>
                          <a:spcPct val="150000"/>
                        </a:lnSpc>
                      </a:pPr>
                      <a:r>
                        <a:rPr lang="en-US" sz="1200" kern="100" dirty="0">
                          <a:effectLst/>
                        </a:rPr>
                        <a:t>Lily</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2</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0</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2</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0</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1</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a:effectLst/>
                        </a:rPr>
                        <a:t>0</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50000"/>
                        </a:lnSpc>
                      </a:pPr>
                      <a:r>
                        <a:rPr lang="en-US" sz="1200" kern="100" dirty="0">
                          <a:effectLst/>
                        </a:rPr>
                        <a:t>0</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97679100"/>
                  </a:ext>
                </a:extLst>
              </a:tr>
            </a:tbl>
          </a:graphicData>
        </a:graphic>
      </p:graphicFrame>
      <p:sp>
        <p:nvSpPr>
          <p:cNvPr id="15" name="箭头: 右 14">
            <a:extLst>
              <a:ext uri="{FF2B5EF4-FFF2-40B4-BE49-F238E27FC236}">
                <a16:creationId xmlns:a16="http://schemas.microsoft.com/office/drawing/2014/main" id="{2B6B2D79-69C3-2646-FAC2-BE9381F5CA70}"/>
              </a:ext>
            </a:extLst>
          </p:cNvPr>
          <p:cNvSpPr/>
          <p:nvPr/>
        </p:nvSpPr>
        <p:spPr>
          <a:xfrm>
            <a:off x="4742121" y="3374065"/>
            <a:ext cx="623777"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0D6E201-E2A2-5E46-8549-CA4CED5EBA99}"/>
                  </a:ext>
                </a:extLst>
              </p:cNvPr>
              <p:cNvSpPr txBox="1"/>
              <p:nvPr/>
            </p:nvSpPr>
            <p:spPr>
              <a:xfrm>
                <a:off x="4841358" y="3066288"/>
                <a:ext cx="4642882"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𝐶</m:t>
                      </m:r>
                      <m:r>
                        <a:rPr lang="zh-CN" altLang="en-US" sz="1800" i="1">
                          <a:latin typeface="Cambria Math" panose="02040503050406030204" pitchFamily="18" charset="0"/>
                        </a:rPr>
                        <m:t>𝑜𝑠</m:t>
                      </m:r>
                      <m:d>
                        <m:dPr>
                          <m:ctrlPr>
                            <a:rPr lang="zh-CN" altLang="en-US" sz="1800" i="1">
                              <a:solidFill>
                                <a:srgbClr val="836967"/>
                              </a:solidFill>
                              <a:latin typeface="Cambria Math" panose="02040503050406030204" pitchFamily="18" charset="0"/>
                            </a:rPr>
                          </m:ctrlPr>
                        </m:dPr>
                        <m:e>
                          <m:r>
                            <a:rPr lang="zh-CN" altLang="en-US" sz="1800" i="1">
                              <a:latin typeface="Cambria Math" panose="02040503050406030204" pitchFamily="18" charset="0"/>
                            </a:rPr>
                            <m:t>𝐽𝑒𝑟𝑟𝑦</m:t>
                          </m:r>
                          <m:r>
                            <a:rPr lang="zh-CN" altLang="en-US" sz="1800" i="1">
                              <a:latin typeface="Cambria Math" panose="02040503050406030204" pitchFamily="18" charset="0"/>
                            </a:rPr>
                            <m:t>, </m:t>
                          </m:r>
                          <m:r>
                            <a:rPr lang="zh-CN" altLang="en-US" sz="1800" i="1">
                              <a:latin typeface="Cambria Math" panose="02040503050406030204" pitchFamily="18" charset="0"/>
                            </a:rPr>
                            <m:t>𝑇𝑜𝑚</m:t>
                          </m:r>
                        </m:e>
                      </m:d>
                      <m:r>
                        <a:rPr lang="zh-CN" altLang="en-US" sz="1800" i="1">
                          <a:latin typeface="Cambria Math" panose="02040503050406030204" pitchFamily="18" charset="0"/>
                        </a:rPr>
                        <m:t>=0.1835</m:t>
                      </m:r>
                    </m:oMath>
                  </m:oMathPara>
                </a14:m>
                <a:endParaRPr lang="en-US" altLang="zh-CN" sz="1800" i="1" dirty="0">
                  <a:latin typeface="Times New Roman" panose="02020603050405020304" pitchFamily="18" charset="0"/>
                  <a:cs typeface="Times New Roman" panose="02020603050405020304" pitchFamily="18" charset="0"/>
                </a:endParaRPr>
              </a:p>
              <a:p>
                <a:endParaRPr lang="en-US" altLang="zh-CN" sz="1800" i="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 </m:t>
                      </m:r>
                      <m:r>
                        <a:rPr lang="zh-CN" altLang="en-US" sz="1800" i="1">
                          <a:latin typeface="Cambria Math" panose="02040503050406030204" pitchFamily="18" charset="0"/>
                        </a:rPr>
                        <m:t>𝐶𝑜𝑠</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𝐽𝑒𝑟𝑟𝑦</m:t>
                      </m:r>
                      <m:r>
                        <a:rPr lang="en-US" altLang="zh-CN" sz="1800" b="0" i="1" smtClean="0">
                          <a:latin typeface="Cambria Math" panose="02040503050406030204" pitchFamily="18" charset="0"/>
                        </a:rPr>
                        <m:t>, </m:t>
                      </m:r>
                      <m:r>
                        <a:rPr lang="en-US" altLang="zh-CN" sz="1800" b="0" i="1" smtClean="0">
                          <a:latin typeface="Cambria Math" panose="02040503050406030204" pitchFamily="18" charset="0"/>
                        </a:rPr>
                        <m:t>𝐿𝑖𝑙𝑦</m:t>
                      </m:r>
                      <m:r>
                        <a:rPr lang="en-US" altLang="zh-CN" sz="1800" b="0" i="1" smtClean="0">
                          <a:latin typeface="Cambria Math" panose="02040503050406030204" pitchFamily="18" charset="0"/>
                        </a:rPr>
                        <m:t>) = 0.8853</m:t>
                      </m:r>
                    </m:oMath>
                  </m:oMathPara>
                </a14:m>
                <a:endParaRPr lang="zh-CN" altLang="en-US" sz="1800" i="1" dirty="0">
                  <a:latin typeface="Times New Roman" panose="02020603050405020304" pitchFamily="18" charset="0"/>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10D6E201-E2A2-5E46-8549-CA4CED5EBA99}"/>
                  </a:ext>
                </a:extLst>
              </p:cNvPr>
              <p:cNvSpPr txBox="1">
                <a:spLocks noRot="1" noChangeAspect="1" noMove="1" noResize="1" noEditPoints="1" noAdjustHandles="1" noChangeArrowheads="1" noChangeShapeType="1" noTextEdit="1"/>
              </p:cNvSpPr>
              <p:nvPr/>
            </p:nvSpPr>
            <p:spPr>
              <a:xfrm>
                <a:off x="4841358" y="3066288"/>
                <a:ext cx="4642882" cy="923330"/>
              </a:xfrm>
              <a:prstGeom prst="rect">
                <a:avLst/>
              </a:prstGeom>
              <a:blipFill>
                <a:blip r:embed="rId4"/>
                <a:stretch>
                  <a:fillRect b="-5298"/>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E7BC457-4303-810F-7087-7067EC5D7394}"/>
              </a:ext>
            </a:extLst>
          </p:cNvPr>
          <p:cNvSpPr txBox="1"/>
          <p:nvPr/>
        </p:nvSpPr>
        <p:spPr>
          <a:xfrm>
            <a:off x="182193" y="2175871"/>
            <a:ext cx="4843464" cy="52322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ssuming that the relevant food (encoding as 1-7) that user u and user v like and the frequency of eating in a week are as follows: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57"/>
          <p:cNvSpPr txBox="1">
            <a:spLocks noGrp="1"/>
          </p:cNvSpPr>
          <p:nvPr>
            <p:ph type="ctrTitle"/>
          </p:nvPr>
        </p:nvSpPr>
        <p:spPr>
          <a:xfrm>
            <a:off x="5976" y="34670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dirty="0"/>
              <a:t>Implementation in Our System</a:t>
            </a:r>
          </a:p>
        </p:txBody>
      </p:sp>
      <p:cxnSp>
        <p:nvCxnSpPr>
          <p:cNvPr id="1126" name="Google Shape;1126;p57"/>
          <p:cNvCxnSpPr>
            <a:cxnSpLocks/>
          </p:cNvCxnSpPr>
          <p:nvPr/>
        </p:nvCxnSpPr>
        <p:spPr>
          <a:xfrm>
            <a:off x="4571913" y="695425"/>
            <a:ext cx="4720262" cy="0"/>
          </a:xfrm>
          <a:prstGeom prst="straightConnector1">
            <a:avLst/>
          </a:prstGeom>
          <a:noFill/>
          <a:ln w="76200" cap="flat" cmpd="sng">
            <a:solidFill>
              <a:schemeClr val="accent1"/>
            </a:solidFill>
            <a:prstDash val="solid"/>
            <a:round/>
            <a:headEnd type="none" w="med" len="med"/>
            <a:tailEnd type="none" w="med" len="med"/>
          </a:ln>
        </p:spPr>
      </p:cxnSp>
      <p:pic>
        <p:nvPicPr>
          <p:cNvPr id="1142" name="Google Shape;1142;p57"/>
          <p:cNvPicPr preferRelativeResize="0"/>
          <p:nvPr/>
        </p:nvPicPr>
        <p:blipFill>
          <a:blip r:embed="rId3">
            <a:alphaModFix/>
          </a:blip>
          <a:stretch>
            <a:fillRect/>
          </a:stretch>
        </p:blipFill>
        <p:spPr>
          <a:xfrm>
            <a:off x="3041591" y="3422325"/>
            <a:ext cx="3118429" cy="3133726"/>
          </a:xfrm>
          <a:prstGeom prst="rect">
            <a:avLst/>
          </a:prstGeom>
          <a:noFill/>
          <a:ln>
            <a:noFill/>
          </a:ln>
        </p:spPr>
      </p:pic>
      <p:pic>
        <p:nvPicPr>
          <p:cNvPr id="3" name="图片 2">
            <a:extLst>
              <a:ext uri="{FF2B5EF4-FFF2-40B4-BE49-F238E27FC236}">
                <a16:creationId xmlns:a16="http://schemas.microsoft.com/office/drawing/2014/main" id="{0329ECB6-620F-9DEF-2374-22E70900BD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76" y="1044150"/>
            <a:ext cx="4428757" cy="2222823"/>
          </a:xfrm>
          <a:prstGeom prst="rect">
            <a:avLst/>
          </a:prstGeom>
          <a:noFill/>
          <a:ln>
            <a:noFill/>
          </a:ln>
        </p:spPr>
      </p:pic>
      <p:pic>
        <p:nvPicPr>
          <p:cNvPr id="4" name="图片 3">
            <a:extLst>
              <a:ext uri="{FF2B5EF4-FFF2-40B4-BE49-F238E27FC236}">
                <a16:creationId xmlns:a16="http://schemas.microsoft.com/office/drawing/2014/main" id="{02CFD192-3602-482D-DF08-C15C296AD13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15244" y="1044151"/>
            <a:ext cx="4433600" cy="2222824"/>
          </a:xfrm>
          <a:prstGeom prst="rect">
            <a:avLst/>
          </a:prstGeom>
          <a:noFill/>
          <a:ln>
            <a:noFill/>
          </a:ln>
        </p:spPr>
      </p:pic>
      <p:sp>
        <p:nvSpPr>
          <p:cNvPr id="6" name="文本框 5">
            <a:extLst>
              <a:ext uri="{FF2B5EF4-FFF2-40B4-BE49-F238E27FC236}">
                <a16:creationId xmlns:a16="http://schemas.microsoft.com/office/drawing/2014/main" id="{EBADCFFF-10CA-9FA0-4873-F3B1CB7BED6E}"/>
              </a:ext>
            </a:extLst>
          </p:cNvPr>
          <p:cNvSpPr txBox="1"/>
          <p:nvPr/>
        </p:nvSpPr>
        <p:spPr>
          <a:xfrm>
            <a:off x="421758" y="3339612"/>
            <a:ext cx="4713766"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calculating the cosine similarity number</a:t>
            </a:r>
            <a:endParaRPr lang="zh-CN" altLang="en-US" dirty="0"/>
          </a:p>
        </p:txBody>
      </p:sp>
      <p:sp>
        <p:nvSpPr>
          <p:cNvPr id="8" name="文本框 7">
            <a:extLst>
              <a:ext uri="{FF2B5EF4-FFF2-40B4-BE49-F238E27FC236}">
                <a16:creationId xmlns:a16="http://schemas.microsoft.com/office/drawing/2014/main" id="{55470E84-39E2-0B70-C532-6B145BD56C64}"/>
              </a:ext>
            </a:extLst>
          </p:cNvPr>
          <p:cNvSpPr txBox="1"/>
          <p:nvPr/>
        </p:nvSpPr>
        <p:spPr>
          <a:xfrm>
            <a:off x="5624623" y="3307923"/>
            <a:ext cx="4713766"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listing them by the ascending order</a:t>
            </a:r>
            <a:endParaRPr lang="zh-CN" altLang="en-US" dirty="0"/>
          </a:p>
        </p:txBody>
      </p:sp>
      <p:pic>
        <p:nvPicPr>
          <p:cNvPr id="9" name="图片 8">
            <a:extLst>
              <a:ext uri="{FF2B5EF4-FFF2-40B4-BE49-F238E27FC236}">
                <a16:creationId xmlns:a16="http://schemas.microsoft.com/office/drawing/2014/main" id="{45A35F91-D8D6-A533-990D-AA1AB701CEB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49998" y="2770067"/>
            <a:ext cx="6918541" cy="229546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51"/>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I</a:t>
            </a:r>
            <a:r>
              <a:rPr lang="en-US" altLang="zh-CN" dirty="0" err="1"/>
              <a:t>ntroduction</a:t>
            </a:r>
            <a:endParaRPr dirty="0"/>
          </a:p>
        </p:txBody>
      </p:sp>
      <p:cxnSp>
        <p:nvCxnSpPr>
          <p:cNvPr id="981" name="Google Shape;981;p51"/>
          <p:cNvCxnSpPr>
            <a:cxnSpLocks/>
          </p:cNvCxnSpPr>
          <p:nvPr/>
        </p:nvCxnSpPr>
        <p:spPr>
          <a:xfrm>
            <a:off x="3125972" y="695425"/>
            <a:ext cx="6066528" cy="0"/>
          </a:xfrm>
          <a:prstGeom prst="straightConnector1">
            <a:avLst/>
          </a:prstGeom>
          <a:noFill/>
          <a:ln w="76200" cap="flat" cmpd="sng">
            <a:solidFill>
              <a:schemeClr val="accent1"/>
            </a:solidFill>
            <a:prstDash val="solid"/>
            <a:round/>
            <a:headEnd type="none" w="med" len="med"/>
            <a:tailEnd type="none" w="med" len="med"/>
          </a:ln>
        </p:spPr>
      </p:cxnSp>
      <p:pic>
        <p:nvPicPr>
          <p:cNvPr id="982" name="Google Shape;982;p51"/>
          <p:cNvPicPr preferRelativeResize="0"/>
          <p:nvPr/>
        </p:nvPicPr>
        <p:blipFill>
          <a:blip r:embed="rId3">
            <a:alphaModFix/>
          </a:blip>
          <a:stretch>
            <a:fillRect/>
          </a:stretch>
        </p:blipFill>
        <p:spPr>
          <a:xfrm>
            <a:off x="8065602" y="358975"/>
            <a:ext cx="1641524" cy="1041403"/>
          </a:xfrm>
          <a:prstGeom prst="rect">
            <a:avLst/>
          </a:prstGeom>
          <a:noFill/>
          <a:ln>
            <a:noFill/>
          </a:ln>
        </p:spPr>
      </p:pic>
      <p:pic>
        <p:nvPicPr>
          <p:cNvPr id="983" name="Google Shape;983;p51"/>
          <p:cNvPicPr preferRelativeResize="0"/>
          <p:nvPr/>
        </p:nvPicPr>
        <p:blipFill>
          <a:blip r:embed="rId4">
            <a:alphaModFix/>
          </a:blip>
          <a:stretch>
            <a:fillRect/>
          </a:stretch>
        </p:blipFill>
        <p:spPr>
          <a:xfrm>
            <a:off x="8212825" y="358975"/>
            <a:ext cx="1696964" cy="1763251"/>
          </a:xfrm>
          <a:prstGeom prst="rect">
            <a:avLst/>
          </a:prstGeom>
          <a:noFill/>
          <a:ln>
            <a:noFill/>
          </a:ln>
        </p:spPr>
      </p:pic>
      <p:sp>
        <p:nvSpPr>
          <p:cNvPr id="984" name="Google Shape;984;p51"/>
          <p:cNvSpPr/>
          <p:nvPr/>
        </p:nvSpPr>
        <p:spPr>
          <a:xfrm>
            <a:off x="3959240" y="1496463"/>
            <a:ext cx="1225500" cy="12243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txBox="1"/>
          <p:nvPr/>
        </p:nvSpPr>
        <p:spPr>
          <a:xfrm>
            <a:off x="553494" y="939750"/>
            <a:ext cx="8036992"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200" dirty="0">
                <a:solidFill>
                  <a:schemeClr val="accent1"/>
                </a:solidFill>
                <a:latin typeface="Abril Fatface"/>
                <a:ea typeface="Abril Fatface"/>
                <a:cs typeface="Abril Fatface"/>
                <a:sym typeface="Abril Fatface"/>
              </a:rPr>
              <a:t>Eat healthier</a:t>
            </a:r>
          </a:p>
          <a:p>
            <a:pPr marL="0" lvl="0" indent="0" algn="ctr" rtl="0">
              <a:spcBef>
                <a:spcPts val="0"/>
              </a:spcBef>
              <a:spcAft>
                <a:spcPts val="0"/>
              </a:spcAft>
              <a:buNone/>
            </a:pPr>
            <a:r>
              <a:rPr lang="en" sz="5200" dirty="0">
                <a:solidFill>
                  <a:schemeClr val="accent1"/>
                </a:solidFill>
                <a:latin typeface="Abril Fatface"/>
                <a:ea typeface="Abril Fatface"/>
                <a:cs typeface="Abril Fatface"/>
                <a:sym typeface="Abril Fatface"/>
              </a:rPr>
              <a:t>Eat what you like </a:t>
            </a:r>
            <a:endParaRPr sz="5200" dirty="0">
              <a:solidFill>
                <a:schemeClr val="accent1"/>
              </a:solidFill>
              <a:latin typeface="Abril Fatface"/>
              <a:ea typeface="Abril Fatface"/>
              <a:cs typeface="Abril Fatface"/>
              <a:sym typeface="Abril Fatface"/>
            </a:endParaRPr>
          </a:p>
        </p:txBody>
      </p:sp>
      <p:sp>
        <p:nvSpPr>
          <p:cNvPr id="989" name="Google Shape;989;p51"/>
          <p:cNvSpPr txBox="1"/>
          <p:nvPr/>
        </p:nvSpPr>
        <p:spPr>
          <a:xfrm>
            <a:off x="4803162" y="2948426"/>
            <a:ext cx="2594226" cy="28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chemeClr val="accent1"/>
                </a:solidFill>
                <a:latin typeface="Abril Fatface"/>
                <a:ea typeface="Abril Fatface"/>
                <a:cs typeface="Abril Fatface"/>
                <a:sym typeface="Abril Fatface"/>
              </a:rPr>
              <a:t>M</a:t>
            </a:r>
            <a:r>
              <a:rPr lang="en-US" altLang="zh-CN" sz="2400" dirty="0" err="1">
                <a:solidFill>
                  <a:schemeClr val="accent1"/>
                </a:solidFill>
                <a:latin typeface="Abril Fatface"/>
                <a:ea typeface="Abril Fatface"/>
                <a:cs typeface="Abril Fatface"/>
                <a:sym typeface="Abril Fatface"/>
              </a:rPr>
              <a:t>ethods</a:t>
            </a:r>
            <a:endParaRPr sz="2400" dirty="0">
              <a:solidFill>
                <a:schemeClr val="accent1"/>
              </a:solidFill>
              <a:latin typeface="Abril Fatface"/>
              <a:ea typeface="Abril Fatface"/>
              <a:cs typeface="Abril Fatface"/>
              <a:sym typeface="Abril Fatface"/>
            </a:endParaRPr>
          </a:p>
        </p:txBody>
      </p:sp>
      <p:sp>
        <p:nvSpPr>
          <p:cNvPr id="990" name="Google Shape;990;p51"/>
          <p:cNvSpPr txBox="1"/>
          <p:nvPr/>
        </p:nvSpPr>
        <p:spPr>
          <a:xfrm>
            <a:off x="4803162" y="3443394"/>
            <a:ext cx="5021749" cy="154609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1600" dirty="0">
                <a:solidFill>
                  <a:schemeClr val="dk1"/>
                </a:solidFill>
                <a:latin typeface="Times New Roman" panose="02020603050405020304" pitchFamily="18" charset="0"/>
                <a:ea typeface="Oxygen Light"/>
                <a:cs typeface="Times New Roman" panose="02020603050405020304" pitchFamily="18" charset="0"/>
                <a:sym typeface="Oxygen Light"/>
              </a:rPr>
              <a:t> Elasticsearch &amp; Collaborative Filtering</a:t>
            </a:r>
          </a:p>
          <a:p>
            <a:pPr marL="0" lvl="0" indent="0" rtl="0">
              <a:spcBef>
                <a:spcPts val="0"/>
              </a:spcBef>
              <a:spcAft>
                <a:spcPts val="1600"/>
              </a:spcAft>
              <a:buNone/>
            </a:pPr>
            <a:r>
              <a:rPr lang="en-US" sz="1600" dirty="0">
                <a:solidFill>
                  <a:schemeClr val="dk1"/>
                </a:solidFill>
                <a:latin typeface="Times New Roman" panose="02020603050405020304" pitchFamily="18" charset="0"/>
                <a:ea typeface="Oxygen Light"/>
                <a:cs typeface="Times New Roman" panose="02020603050405020304" pitchFamily="18" charset="0"/>
                <a:sym typeface="Oxygen Light"/>
              </a:rPr>
              <a:t>Python + Django architecture for website frontend </a:t>
            </a:r>
            <a:endParaRPr lang="de-CH" sz="1600" dirty="0">
              <a:solidFill>
                <a:schemeClr val="dk1"/>
              </a:solidFill>
              <a:latin typeface="Times New Roman" panose="02020603050405020304" pitchFamily="18" charset="0"/>
              <a:ea typeface="Oxygen Light"/>
              <a:cs typeface="Times New Roman" panose="02020603050405020304" pitchFamily="18" charset="0"/>
              <a:sym typeface="Oxygen Light"/>
            </a:endParaRPr>
          </a:p>
        </p:txBody>
      </p:sp>
      <p:sp>
        <p:nvSpPr>
          <p:cNvPr id="991" name="Google Shape;991;p51"/>
          <p:cNvSpPr txBox="1"/>
          <p:nvPr/>
        </p:nvSpPr>
        <p:spPr>
          <a:xfrm>
            <a:off x="3463640" y="2931065"/>
            <a:ext cx="2216700" cy="4949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1"/>
                </a:solidFill>
                <a:latin typeface="Abril Fatface"/>
                <a:ea typeface="Abril Fatface"/>
                <a:cs typeface="Abril Fatface"/>
                <a:sym typeface="Abril Fatface"/>
              </a:rPr>
              <a:t>Goal</a:t>
            </a:r>
            <a:endParaRPr sz="2400" dirty="0">
              <a:solidFill>
                <a:schemeClr val="accent1"/>
              </a:solidFill>
              <a:latin typeface="Abril Fatface"/>
              <a:ea typeface="Abril Fatface"/>
              <a:cs typeface="Abril Fatface"/>
              <a:sym typeface="Abril Fatface"/>
            </a:endParaRPr>
          </a:p>
        </p:txBody>
      </p:sp>
      <p:sp>
        <p:nvSpPr>
          <p:cNvPr id="992" name="Google Shape;992;p51"/>
          <p:cNvSpPr txBox="1"/>
          <p:nvPr/>
        </p:nvSpPr>
        <p:spPr>
          <a:xfrm>
            <a:off x="52653" y="3355741"/>
            <a:ext cx="4288175" cy="1224300"/>
          </a:xfrm>
          <a:prstGeom prst="rect">
            <a:avLst/>
          </a:prstGeom>
          <a:noFill/>
          <a:ln>
            <a:noFill/>
          </a:ln>
        </p:spPr>
        <p:txBody>
          <a:bodyPr spcFirstLastPara="1" wrap="square" lIns="91425" tIns="91425" rIns="91425" bIns="91425" anchor="t" anchorCtr="0">
            <a:noAutofit/>
          </a:bodyPr>
          <a:lstStyle/>
          <a:p>
            <a:pPr marL="0" lvl="0" indent="0" algn="r" rtl="0">
              <a:lnSpc>
                <a:spcPct val="150000"/>
              </a:lnSpc>
              <a:spcBef>
                <a:spcPts val="0"/>
              </a:spcBef>
              <a:spcAft>
                <a:spcPts val="0"/>
              </a:spcAft>
              <a:buNone/>
            </a:pP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Our main objection is to develop a website for everyone to find their diet plan according to their personal physical condition.</a:t>
            </a:r>
            <a:endParaRPr sz="900" dirty="0">
              <a:solidFill>
                <a:schemeClr val="dk1"/>
              </a:solidFill>
              <a:latin typeface="Times New Roman" panose="02020603050405020304" pitchFamily="18" charset="0"/>
              <a:ea typeface="Oxygen Light"/>
              <a:cs typeface="Times New Roman" panose="02020603050405020304" pitchFamily="18" charset="0"/>
              <a:sym typeface="Oxygen Light"/>
            </a:endParaRPr>
          </a:p>
        </p:txBody>
      </p:sp>
      <p:cxnSp>
        <p:nvCxnSpPr>
          <p:cNvPr id="993" name="Google Shape;993;p51"/>
          <p:cNvCxnSpPr>
            <a:cxnSpLocks/>
            <a:stCxn id="984" idx="4"/>
          </p:cNvCxnSpPr>
          <p:nvPr/>
        </p:nvCxnSpPr>
        <p:spPr>
          <a:xfrm>
            <a:off x="4571990" y="2720763"/>
            <a:ext cx="10" cy="2019887"/>
          </a:xfrm>
          <a:prstGeom prst="straightConnector1">
            <a:avLst/>
          </a:prstGeom>
          <a:noFill/>
          <a:ln w="19050" cap="flat" cmpd="sng">
            <a:solidFill>
              <a:schemeClr val="accent1"/>
            </a:solidFill>
            <a:prstDash val="solid"/>
            <a:round/>
            <a:headEnd type="none" w="med" len="med"/>
            <a:tailEnd type="none" w="med" len="med"/>
          </a:ln>
        </p:spPr>
      </p:cxnSp>
      <p:pic>
        <p:nvPicPr>
          <p:cNvPr id="4" name="Google Shape;1192;p60">
            <a:extLst>
              <a:ext uri="{FF2B5EF4-FFF2-40B4-BE49-F238E27FC236}">
                <a16:creationId xmlns:a16="http://schemas.microsoft.com/office/drawing/2014/main" id="{588EB73C-44C3-2737-1F4A-E53D7CAB1014}"/>
              </a:ext>
            </a:extLst>
          </p:cNvPr>
          <p:cNvPicPr preferRelativeResize="0"/>
          <p:nvPr/>
        </p:nvPicPr>
        <p:blipFill>
          <a:blip r:embed="rId5">
            <a:alphaModFix/>
          </a:blip>
          <a:stretch>
            <a:fillRect/>
          </a:stretch>
        </p:blipFill>
        <p:spPr>
          <a:xfrm>
            <a:off x="52653" y="939750"/>
            <a:ext cx="777214" cy="758166"/>
          </a:xfrm>
          <a:prstGeom prst="rect">
            <a:avLst/>
          </a:prstGeom>
          <a:noFill/>
          <a:ln>
            <a:noFill/>
          </a:ln>
        </p:spPr>
      </p:pic>
    </p:spTree>
    <p:extLst>
      <p:ext uri="{BB962C8B-B14F-4D97-AF65-F5344CB8AC3E}">
        <p14:creationId xmlns:p14="http://schemas.microsoft.com/office/powerpoint/2010/main" val="29790698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ctrTitle"/>
          </p:nvPr>
        </p:nvSpPr>
        <p:spPr>
          <a:xfrm>
            <a:off x="375520" y="1962418"/>
            <a:ext cx="8392960" cy="509601"/>
          </a:xfrm>
          <a:prstGeom prst="rect">
            <a:avLst/>
          </a:prstGeom>
        </p:spPr>
        <p:txBody>
          <a:bodyPr spcFirstLastPara="1" wrap="square" lIns="91425" tIns="91425" rIns="91425" bIns="91425" anchor="ctr" anchorCtr="0">
            <a:noAutofit/>
          </a:bodyPr>
          <a:lstStyle/>
          <a:p>
            <a:pPr lvl="0"/>
            <a:r>
              <a:rPr lang="en-US" altLang="zh-CN" b="1" dirty="0"/>
              <a:t>Architecture of Web Interface</a:t>
            </a:r>
            <a:endParaRPr lang="zh-CN" altLang="zh-CN" b="1" dirty="0"/>
          </a:p>
        </p:txBody>
      </p:sp>
      <p:sp>
        <p:nvSpPr>
          <p:cNvPr id="210" name="Google Shape;210;p3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06</a:t>
            </a:r>
            <a:endParaRPr dirty="0"/>
          </a:p>
        </p:txBody>
      </p:sp>
      <p:pic>
        <p:nvPicPr>
          <p:cNvPr id="211" name="Google Shape;211;p36"/>
          <p:cNvPicPr preferRelativeResize="0"/>
          <p:nvPr/>
        </p:nvPicPr>
        <p:blipFill>
          <a:blip r:embed="rId3">
            <a:alphaModFix/>
          </a:blip>
          <a:stretch>
            <a:fillRect/>
          </a:stretch>
        </p:blipFill>
        <p:spPr>
          <a:xfrm>
            <a:off x="5822399" y="3709754"/>
            <a:ext cx="1670011" cy="1768350"/>
          </a:xfrm>
          <a:prstGeom prst="rect">
            <a:avLst/>
          </a:prstGeom>
          <a:noFill/>
          <a:ln>
            <a:noFill/>
          </a:ln>
        </p:spPr>
      </p:pic>
      <p:pic>
        <p:nvPicPr>
          <p:cNvPr id="212" name="Google Shape;212;p36"/>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213" name="Google Shape;213;p36"/>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214" name="Google Shape;214;p36"/>
          <p:cNvPicPr preferRelativeResize="0"/>
          <p:nvPr/>
        </p:nvPicPr>
        <p:blipFill>
          <a:blip r:embed="rId6">
            <a:alphaModFix/>
          </a:blip>
          <a:stretch>
            <a:fillRect/>
          </a:stretch>
        </p:blipFill>
        <p:spPr>
          <a:xfrm>
            <a:off x="-503175" y="3768265"/>
            <a:ext cx="1582008" cy="1690668"/>
          </a:xfrm>
          <a:prstGeom prst="rect">
            <a:avLst/>
          </a:prstGeom>
          <a:noFill/>
          <a:ln>
            <a:noFill/>
          </a:ln>
        </p:spPr>
      </p:pic>
      <p:pic>
        <p:nvPicPr>
          <p:cNvPr id="215" name="Google Shape;215;p36"/>
          <p:cNvPicPr preferRelativeResize="0"/>
          <p:nvPr/>
        </p:nvPicPr>
        <p:blipFill>
          <a:blip r:embed="rId7">
            <a:alphaModFix/>
          </a:blip>
          <a:stretch>
            <a:fillRect/>
          </a:stretch>
        </p:blipFill>
        <p:spPr>
          <a:xfrm>
            <a:off x="847773" y="3709750"/>
            <a:ext cx="1299312" cy="2003005"/>
          </a:xfrm>
          <a:prstGeom prst="rect">
            <a:avLst/>
          </a:prstGeom>
          <a:noFill/>
          <a:ln>
            <a:noFill/>
          </a:ln>
        </p:spPr>
      </p:pic>
      <p:pic>
        <p:nvPicPr>
          <p:cNvPr id="216" name="Google Shape;216;p36"/>
          <p:cNvPicPr preferRelativeResize="0"/>
          <p:nvPr/>
        </p:nvPicPr>
        <p:blipFill>
          <a:blip r:embed="rId8">
            <a:alphaModFix/>
          </a:blip>
          <a:stretch>
            <a:fillRect/>
          </a:stretch>
        </p:blipFill>
        <p:spPr>
          <a:xfrm>
            <a:off x="4753813" y="3662024"/>
            <a:ext cx="1162152" cy="1863781"/>
          </a:xfrm>
          <a:prstGeom prst="rect">
            <a:avLst/>
          </a:prstGeom>
          <a:noFill/>
          <a:ln>
            <a:noFill/>
          </a:ln>
        </p:spPr>
      </p:pic>
      <p:pic>
        <p:nvPicPr>
          <p:cNvPr id="217" name="Google Shape;217;p36"/>
          <p:cNvPicPr preferRelativeResize="0"/>
          <p:nvPr/>
        </p:nvPicPr>
        <p:blipFill>
          <a:blip r:embed="rId9">
            <a:alphaModFix/>
          </a:blip>
          <a:stretch>
            <a:fillRect/>
          </a:stretch>
        </p:blipFill>
        <p:spPr>
          <a:xfrm>
            <a:off x="7064484" y="3166276"/>
            <a:ext cx="2225666" cy="2625849"/>
          </a:xfrm>
          <a:prstGeom prst="rect">
            <a:avLst/>
          </a:prstGeom>
          <a:noFill/>
          <a:ln>
            <a:noFill/>
          </a:ln>
        </p:spPr>
      </p:pic>
    </p:spTree>
    <p:extLst>
      <p:ext uri="{BB962C8B-B14F-4D97-AF65-F5344CB8AC3E}">
        <p14:creationId xmlns:p14="http://schemas.microsoft.com/office/powerpoint/2010/main" val="31288546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ctrTitle"/>
          </p:nvPr>
        </p:nvSpPr>
        <p:spPr>
          <a:xfrm>
            <a:off x="97641" y="48847"/>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dirty="0"/>
              <a:t>Website Architecture</a:t>
            </a:r>
          </a:p>
        </p:txBody>
      </p:sp>
      <p:cxnSp>
        <p:nvCxnSpPr>
          <p:cNvPr id="343" name="Google Shape;343;p43"/>
          <p:cNvCxnSpPr>
            <a:cxnSpLocks/>
          </p:cNvCxnSpPr>
          <p:nvPr/>
        </p:nvCxnSpPr>
        <p:spPr>
          <a:xfrm>
            <a:off x="3438805" y="405785"/>
            <a:ext cx="5699929" cy="0"/>
          </a:xfrm>
          <a:prstGeom prst="straightConnector1">
            <a:avLst/>
          </a:prstGeom>
          <a:noFill/>
          <a:ln w="76200" cap="flat" cmpd="sng">
            <a:solidFill>
              <a:schemeClr val="accent1"/>
            </a:solidFill>
            <a:prstDash val="solid"/>
            <a:round/>
            <a:headEnd type="none" w="med" len="med"/>
            <a:tailEnd type="none" w="med" len="med"/>
          </a:ln>
        </p:spPr>
      </p:cxnSp>
      <p:sp>
        <p:nvSpPr>
          <p:cNvPr id="683" name="Google Shape;683;p43"/>
          <p:cNvSpPr txBox="1">
            <a:spLocks noGrp="1"/>
          </p:cNvSpPr>
          <p:nvPr>
            <p:ph type="subTitle" idx="4294967295"/>
          </p:nvPr>
        </p:nvSpPr>
        <p:spPr>
          <a:xfrm>
            <a:off x="1018480" y="1989624"/>
            <a:ext cx="607800" cy="172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sz="1000" dirty="0">
                <a:solidFill>
                  <a:schemeClr val="lt1"/>
                </a:solidFill>
                <a:latin typeface="Oxygen"/>
                <a:ea typeface="Oxygen"/>
                <a:cs typeface="Oxygen"/>
                <a:sym typeface="Oxygen"/>
              </a:rPr>
              <a:t>7%</a:t>
            </a:r>
            <a:endParaRPr sz="1000" dirty="0">
              <a:solidFill>
                <a:schemeClr val="lt1"/>
              </a:solidFill>
              <a:latin typeface="Oxygen"/>
              <a:ea typeface="Oxygen"/>
              <a:cs typeface="Oxygen"/>
              <a:sym typeface="Oxygen"/>
            </a:endParaRPr>
          </a:p>
        </p:txBody>
      </p:sp>
      <p:cxnSp>
        <p:nvCxnSpPr>
          <p:cNvPr id="685" name="Google Shape;685;p43"/>
          <p:cNvCxnSpPr/>
          <p:nvPr/>
        </p:nvCxnSpPr>
        <p:spPr>
          <a:xfrm rot="10800000">
            <a:off x="4290763" y="1359123"/>
            <a:ext cx="0" cy="3397200"/>
          </a:xfrm>
          <a:prstGeom prst="straightConnector1">
            <a:avLst/>
          </a:prstGeom>
          <a:noFill/>
          <a:ln w="19050" cap="flat" cmpd="sng">
            <a:solidFill>
              <a:schemeClr val="accent1"/>
            </a:solidFill>
            <a:prstDash val="solid"/>
            <a:round/>
            <a:headEnd type="none" w="med" len="med"/>
            <a:tailEnd type="none" w="med" len="med"/>
          </a:ln>
        </p:spPr>
      </p:cxnSp>
      <p:pic>
        <p:nvPicPr>
          <p:cNvPr id="5" name="图片 4">
            <a:extLst>
              <a:ext uri="{FF2B5EF4-FFF2-40B4-BE49-F238E27FC236}">
                <a16:creationId xmlns:a16="http://schemas.microsoft.com/office/drawing/2014/main" id="{CBECCBF0-2F9B-414D-5BA5-8D4B1D04D210}"/>
              </a:ext>
            </a:extLst>
          </p:cNvPr>
          <p:cNvPicPr>
            <a:picLocks noChangeAspect="1"/>
          </p:cNvPicPr>
          <p:nvPr/>
        </p:nvPicPr>
        <p:blipFill>
          <a:blip r:embed="rId3"/>
          <a:stretch>
            <a:fillRect/>
          </a:stretch>
        </p:blipFill>
        <p:spPr>
          <a:xfrm>
            <a:off x="296013" y="2424974"/>
            <a:ext cx="3466465" cy="2476500"/>
          </a:xfrm>
          <a:prstGeom prst="rect">
            <a:avLst/>
          </a:prstGeom>
        </p:spPr>
      </p:pic>
      <p:sp>
        <p:nvSpPr>
          <p:cNvPr id="7" name="文本框 6">
            <a:extLst>
              <a:ext uri="{FF2B5EF4-FFF2-40B4-BE49-F238E27FC236}">
                <a16:creationId xmlns:a16="http://schemas.microsoft.com/office/drawing/2014/main" id="{D490BED7-69F3-4FE4-0C78-89F9169E134E}"/>
              </a:ext>
            </a:extLst>
          </p:cNvPr>
          <p:cNvSpPr txBox="1"/>
          <p:nvPr/>
        </p:nvSpPr>
        <p:spPr>
          <a:xfrm>
            <a:off x="192331" y="751445"/>
            <a:ext cx="3628662" cy="1673600"/>
          </a:xfrm>
          <a:prstGeom prst="rect">
            <a:avLst/>
          </a:prstGeom>
          <a:noFill/>
        </p:spPr>
        <p:txBody>
          <a:bodyPr wrap="square">
            <a:spAutoFit/>
          </a:bodyPr>
          <a:lstStyle/>
          <a:p>
            <a:pPr indent="152400" algn="just">
              <a:lnSpc>
                <a:spcPct val="150000"/>
              </a:lnSpc>
            </a:pP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Since basic functions of our system are implemented in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Python</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we adopted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Django</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architecture for the construction of our website, which uses the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MTV</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framework model: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Model M</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View V</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and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Template T</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9" name="文本框 8">
            <a:extLst>
              <a:ext uri="{FF2B5EF4-FFF2-40B4-BE49-F238E27FC236}">
                <a16:creationId xmlns:a16="http://schemas.microsoft.com/office/drawing/2014/main" id="{7828FE62-93F1-4AC1-0A5D-DE67AAB27775}"/>
              </a:ext>
            </a:extLst>
          </p:cNvPr>
          <p:cNvSpPr txBox="1"/>
          <p:nvPr/>
        </p:nvSpPr>
        <p:spPr>
          <a:xfrm>
            <a:off x="4454819" y="842381"/>
            <a:ext cx="4591210" cy="307777"/>
          </a:xfrm>
          <a:prstGeom prst="rect">
            <a:avLst/>
          </a:prstGeom>
          <a:noFill/>
        </p:spPr>
        <p:txBody>
          <a:bodyPr wrap="square">
            <a:spAutoFit/>
          </a:bodyPr>
          <a:lstStyle/>
          <a:p>
            <a:r>
              <a:rPr lang="en-US" altLang="zh-CN" sz="1400" b="1" kern="0" dirty="0">
                <a:effectLst/>
                <a:latin typeface="Times New Roman" panose="02020603050405020304" pitchFamily="18" charset="0"/>
                <a:ea typeface="MingLiU" panose="02020509000000000000" pitchFamily="49" charset="-120"/>
              </a:rPr>
              <a:t>request</a:t>
            </a:r>
            <a:r>
              <a:rPr lang="en-US" altLang="zh-CN" sz="1400" kern="0" dirty="0">
                <a:effectLst/>
                <a:latin typeface="Times New Roman" panose="02020603050405020304" pitchFamily="18" charset="0"/>
                <a:ea typeface="MingLiU" panose="02020509000000000000" pitchFamily="49" charset="-120"/>
              </a:rPr>
              <a:t> (submit forms) to the backend:</a:t>
            </a:r>
            <a:endParaRPr lang="zh-CN" altLang="en-US" dirty="0"/>
          </a:p>
        </p:txBody>
      </p:sp>
      <p:pic>
        <p:nvPicPr>
          <p:cNvPr id="10" name="图片 9">
            <a:extLst>
              <a:ext uri="{FF2B5EF4-FFF2-40B4-BE49-F238E27FC236}">
                <a16:creationId xmlns:a16="http://schemas.microsoft.com/office/drawing/2014/main" id="{01EBE55E-A7DF-D973-7403-B5C52F07B4E2}"/>
              </a:ext>
            </a:extLst>
          </p:cNvPr>
          <p:cNvPicPr>
            <a:picLocks noChangeAspect="1"/>
          </p:cNvPicPr>
          <p:nvPr/>
        </p:nvPicPr>
        <p:blipFill>
          <a:blip r:embed="rId4"/>
          <a:stretch>
            <a:fillRect/>
          </a:stretch>
        </p:blipFill>
        <p:spPr>
          <a:xfrm>
            <a:off x="4435263" y="1263519"/>
            <a:ext cx="4559610" cy="1334620"/>
          </a:xfrm>
          <a:prstGeom prst="rect">
            <a:avLst/>
          </a:prstGeom>
        </p:spPr>
      </p:pic>
      <p:sp>
        <p:nvSpPr>
          <p:cNvPr id="12" name="文本框 11">
            <a:extLst>
              <a:ext uri="{FF2B5EF4-FFF2-40B4-BE49-F238E27FC236}">
                <a16:creationId xmlns:a16="http://schemas.microsoft.com/office/drawing/2014/main" id="{AE770C23-C9C6-5B73-FF2F-B447F1F83BB6}"/>
              </a:ext>
            </a:extLst>
          </p:cNvPr>
          <p:cNvSpPr txBox="1"/>
          <p:nvPr/>
        </p:nvSpPr>
        <p:spPr>
          <a:xfrm>
            <a:off x="4454819" y="2675201"/>
            <a:ext cx="4591210" cy="307777"/>
          </a:xfrm>
          <a:prstGeom prst="rect">
            <a:avLst/>
          </a:prstGeom>
          <a:noFill/>
        </p:spPr>
        <p:txBody>
          <a:bodyPr wrap="square">
            <a:spAutoFit/>
          </a:bodyPr>
          <a:lstStyle/>
          <a:p>
            <a:r>
              <a:rPr lang="en-US" altLang="zh-CN" sz="1400" kern="0" dirty="0">
                <a:effectLst/>
                <a:latin typeface="Times New Roman" panose="02020603050405020304" pitchFamily="18" charset="0"/>
                <a:ea typeface="MingLiU" panose="02020509000000000000" pitchFamily="49" charset="-120"/>
              </a:rPr>
              <a:t>Or get the </a:t>
            </a:r>
            <a:r>
              <a:rPr lang="en-US" altLang="zh-CN" sz="1400" b="1" kern="0" dirty="0">
                <a:effectLst/>
                <a:latin typeface="Times New Roman" panose="02020603050405020304" pitchFamily="18" charset="0"/>
                <a:ea typeface="MingLiU" panose="02020509000000000000" pitchFamily="49" charset="-120"/>
              </a:rPr>
              <a:t>responds</a:t>
            </a:r>
            <a:r>
              <a:rPr lang="en-US" altLang="zh-CN" sz="1400" kern="0" dirty="0">
                <a:effectLst/>
                <a:latin typeface="Times New Roman" panose="02020603050405020304" pitchFamily="18" charset="0"/>
                <a:ea typeface="MingLiU" panose="02020509000000000000" pitchFamily="49" charset="-120"/>
              </a:rPr>
              <a:t> from backend</a:t>
            </a:r>
            <a:endParaRPr lang="zh-CN" altLang="en-US" dirty="0"/>
          </a:p>
        </p:txBody>
      </p:sp>
      <p:pic>
        <p:nvPicPr>
          <p:cNvPr id="13" name="图片 12">
            <a:extLst>
              <a:ext uri="{FF2B5EF4-FFF2-40B4-BE49-F238E27FC236}">
                <a16:creationId xmlns:a16="http://schemas.microsoft.com/office/drawing/2014/main" id="{75A542D1-43B3-7AA0-E7F3-8CB27D99024C}"/>
              </a:ext>
            </a:extLst>
          </p:cNvPr>
          <p:cNvPicPr>
            <a:picLocks noChangeAspect="1"/>
          </p:cNvPicPr>
          <p:nvPr/>
        </p:nvPicPr>
        <p:blipFill>
          <a:blip r:embed="rId5"/>
          <a:stretch>
            <a:fillRect/>
          </a:stretch>
        </p:blipFill>
        <p:spPr>
          <a:xfrm>
            <a:off x="4358080" y="3263784"/>
            <a:ext cx="4785920" cy="1637690"/>
          </a:xfrm>
          <a:prstGeom prst="rect">
            <a:avLst/>
          </a:prstGeom>
        </p:spPr>
      </p:pic>
    </p:spTree>
    <p:extLst>
      <p:ext uri="{BB962C8B-B14F-4D97-AF65-F5344CB8AC3E}">
        <p14:creationId xmlns:p14="http://schemas.microsoft.com/office/powerpoint/2010/main" val="1895472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ctrTitle"/>
          </p:nvPr>
        </p:nvSpPr>
        <p:spPr>
          <a:xfrm>
            <a:off x="3509174" y="259019"/>
            <a:ext cx="2125652"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sz="3200" dirty="0"/>
              <a:t>view.py</a:t>
            </a:r>
          </a:p>
        </p:txBody>
      </p:sp>
      <p:cxnSp>
        <p:nvCxnSpPr>
          <p:cNvPr id="685" name="Google Shape;685;p43"/>
          <p:cNvCxnSpPr/>
          <p:nvPr/>
        </p:nvCxnSpPr>
        <p:spPr>
          <a:xfrm rot="10800000">
            <a:off x="4199735" y="1495641"/>
            <a:ext cx="0" cy="3397200"/>
          </a:xfrm>
          <a:prstGeom prst="straightConnector1">
            <a:avLst/>
          </a:prstGeom>
          <a:noFill/>
          <a:ln w="19050" cap="flat" cmpd="sng">
            <a:solidFill>
              <a:schemeClr val="accent1"/>
            </a:solidFill>
            <a:prstDash val="solid"/>
            <a:round/>
            <a:headEnd type="none" w="med" len="med"/>
            <a:tailEnd type="none" w="med" len="med"/>
          </a:ln>
        </p:spPr>
      </p:cxnSp>
      <p:cxnSp>
        <p:nvCxnSpPr>
          <p:cNvPr id="2" name="Google Shape;678;p43">
            <a:extLst>
              <a:ext uri="{FF2B5EF4-FFF2-40B4-BE49-F238E27FC236}">
                <a16:creationId xmlns:a16="http://schemas.microsoft.com/office/drawing/2014/main" id="{1615DC0B-981A-770C-66D8-4C6BCDCEB795}"/>
              </a:ext>
            </a:extLst>
          </p:cNvPr>
          <p:cNvCxnSpPr/>
          <p:nvPr/>
        </p:nvCxnSpPr>
        <p:spPr>
          <a:xfrm>
            <a:off x="667385" y="2967331"/>
            <a:ext cx="7672500" cy="0"/>
          </a:xfrm>
          <a:prstGeom prst="straightConnector1">
            <a:avLst/>
          </a:prstGeom>
          <a:noFill/>
          <a:ln w="19050" cap="flat" cmpd="sng">
            <a:solidFill>
              <a:schemeClr val="accent1"/>
            </a:solidFill>
            <a:prstDash val="solid"/>
            <a:round/>
            <a:headEnd type="none" w="med" len="med"/>
            <a:tailEnd type="none" w="med" len="med"/>
          </a:ln>
        </p:spPr>
      </p:cxnSp>
      <p:sp>
        <p:nvSpPr>
          <p:cNvPr id="4" name="文本框 3">
            <a:extLst>
              <a:ext uri="{FF2B5EF4-FFF2-40B4-BE49-F238E27FC236}">
                <a16:creationId xmlns:a16="http://schemas.microsoft.com/office/drawing/2014/main" id="{3E38B2D1-E395-8AF0-F295-7E89D8AF6BE4}"/>
              </a:ext>
            </a:extLst>
          </p:cNvPr>
          <p:cNvSpPr txBox="1"/>
          <p:nvPr/>
        </p:nvSpPr>
        <p:spPr>
          <a:xfrm>
            <a:off x="666526" y="1230251"/>
            <a:ext cx="3120050" cy="704104"/>
          </a:xfrm>
          <a:prstGeom prst="rect">
            <a:avLst/>
          </a:prstGeom>
          <a:noFill/>
        </p:spPr>
        <p:txBody>
          <a:bodyPr wrap="square">
            <a:spAutoFit/>
          </a:bodyPr>
          <a:lstStyle/>
          <a:p>
            <a:pPr indent="152400" algn="just">
              <a:lnSpc>
                <a:spcPct val="150000"/>
              </a:lnSpc>
            </a:pP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view.py</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includes the functions to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respond the requests</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of each web page, </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0F08DEA0-1978-9019-37DA-B9920E99E8C6}"/>
              </a:ext>
            </a:extLst>
          </p:cNvPr>
          <p:cNvPicPr>
            <a:picLocks noChangeAspect="1"/>
          </p:cNvPicPr>
          <p:nvPr/>
        </p:nvPicPr>
        <p:blipFill>
          <a:blip r:embed="rId3"/>
          <a:stretch>
            <a:fillRect/>
          </a:stretch>
        </p:blipFill>
        <p:spPr>
          <a:xfrm>
            <a:off x="390697" y="2076580"/>
            <a:ext cx="3671708" cy="606300"/>
          </a:xfrm>
          <a:prstGeom prst="rect">
            <a:avLst/>
          </a:prstGeom>
        </p:spPr>
      </p:pic>
      <p:sp>
        <p:nvSpPr>
          <p:cNvPr id="7" name="文本框 6">
            <a:extLst>
              <a:ext uri="{FF2B5EF4-FFF2-40B4-BE49-F238E27FC236}">
                <a16:creationId xmlns:a16="http://schemas.microsoft.com/office/drawing/2014/main" id="{7CF6BCD0-24F8-9396-1B66-A8B752308634}"/>
              </a:ext>
            </a:extLst>
          </p:cNvPr>
          <p:cNvSpPr txBox="1"/>
          <p:nvPr/>
        </p:nvSpPr>
        <p:spPr>
          <a:xfrm>
            <a:off x="4801732" y="1231057"/>
            <a:ext cx="3837108" cy="704104"/>
          </a:xfrm>
          <a:prstGeom prst="rect">
            <a:avLst/>
          </a:prstGeom>
          <a:noFill/>
        </p:spPr>
        <p:txBody>
          <a:bodyPr wrap="square">
            <a:spAutoFit/>
          </a:bodyPr>
          <a:lstStyle/>
          <a:p>
            <a:pPr indent="152400" algn="just">
              <a:lnSpc>
                <a:spcPct val="150000"/>
              </a:lnSpc>
            </a:pP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And thus call the function to conduct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Elasticsearch searching</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(recommendation):</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8" name="图片 7">
            <a:extLst>
              <a:ext uri="{FF2B5EF4-FFF2-40B4-BE49-F238E27FC236}">
                <a16:creationId xmlns:a16="http://schemas.microsoft.com/office/drawing/2014/main" id="{D56B8964-9A47-F525-A36A-658FB68FC5A4}"/>
              </a:ext>
            </a:extLst>
          </p:cNvPr>
          <p:cNvPicPr>
            <a:picLocks noChangeAspect="1"/>
          </p:cNvPicPr>
          <p:nvPr/>
        </p:nvPicPr>
        <p:blipFill rotWithShape="1">
          <a:blip r:embed="rId4"/>
          <a:srcRect t="4852"/>
          <a:stretch/>
        </p:blipFill>
        <p:spPr bwMode="auto">
          <a:xfrm>
            <a:off x="4263486" y="1988011"/>
            <a:ext cx="4766247" cy="778510"/>
          </a:xfrm>
          <a:prstGeom prst="rect">
            <a:avLst/>
          </a:prstGeom>
          <a:ln>
            <a:noFill/>
          </a:ln>
          <a:extLst>
            <a:ext uri="{53640926-AAD7-44D8-BBD7-CCE9431645EC}">
              <a14:shadowObscured xmlns:a14="http://schemas.microsoft.com/office/drawing/2010/main"/>
            </a:ext>
          </a:extLst>
        </p:spPr>
      </p:pic>
      <p:pic>
        <p:nvPicPr>
          <p:cNvPr id="9" name="Google Shape;856;p46">
            <a:extLst>
              <a:ext uri="{FF2B5EF4-FFF2-40B4-BE49-F238E27FC236}">
                <a16:creationId xmlns:a16="http://schemas.microsoft.com/office/drawing/2014/main" id="{DB102535-ADAE-636F-AC01-1E9996D15695}"/>
              </a:ext>
            </a:extLst>
          </p:cNvPr>
          <p:cNvPicPr preferRelativeResize="0"/>
          <p:nvPr/>
        </p:nvPicPr>
        <p:blipFill>
          <a:blip r:embed="rId5">
            <a:alphaModFix/>
          </a:blip>
          <a:stretch>
            <a:fillRect/>
          </a:stretch>
        </p:blipFill>
        <p:spPr>
          <a:xfrm rot="16626392">
            <a:off x="-52470" y="186694"/>
            <a:ext cx="1473903" cy="1180122"/>
          </a:xfrm>
          <a:prstGeom prst="rect">
            <a:avLst/>
          </a:prstGeom>
          <a:noFill/>
          <a:ln>
            <a:noFill/>
          </a:ln>
        </p:spPr>
      </p:pic>
      <p:pic>
        <p:nvPicPr>
          <p:cNvPr id="10" name="图片 9">
            <a:extLst>
              <a:ext uri="{FF2B5EF4-FFF2-40B4-BE49-F238E27FC236}">
                <a16:creationId xmlns:a16="http://schemas.microsoft.com/office/drawing/2014/main" id="{208D7555-BB46-DB05-90D9-DA4B5953CA11}"/>
              </a:ext>
            </a:extLst>
          </p:cNvPr>
          <p:cNvPicPr>
            <a:picLocks noChangeAspect="1"/>
          </p:cNvPicPr>
          <p:nvPr/>
        </p:nvPicPr>
        <p:blipFill>
          <a:blip r:embed="rId6"/>
          <a:stretch>
            <a:fillRect/>
          </a:stretch>
        </p:blipFill>
        <p:spPr>
          <a:xfrm>
            <a:off x="4222207" y="2776824"/>
            <a:ext cx="5030717" cy="161910"/>
          </a:xfrm>
          <a:prstGeom prst="rect">
            <a:avLst/>
          </a:prstGeom>
        </p:spPr>
      </p:pic>
      <p:sp>
        <p:nvSpPr>
          <p:cNvPr id="12" name="文本框 11">
            <a:extLst>
              <a:ext uri="{FF2B5EF4-FFF2-40B4-BE49-F238E27FC236}">
                <a16:creationId xmlns:a16="http://schemas.microsoft.com/office/drawing/2014/main" id="{1562426A-990B-30A6-D36A-6165926C9C2B}"/>
              </a:ext>
            </a:extLst>
          </p:cNvPr>
          <p:cNvSpPr txBox="1"/>
          <p:nvPr/>
        </p:nvSpPr>
        <p:spPr>
          <a:xfrm>
            <a:off x="4743784" y="3026466"/>
            <a:ext cx="3881787" cy="704104"/>
          </a:xfrm>
          <a:prstGeom prst="rect">
            <a:avLst/>
          </a:prstGeom>
          <a:noFill/>
        </p:spPr>
        <p:txBody>
          <a:bodyPr wrap="square">
            <a:spAutoFit/>
          </a:bodyPr>
          <a:lstStyle/>
          <a:p>
            <a:pPr indent="152400" algn="just">
              <a:lnSpc>
                <a:spcPct val="150000"/>
              </a:lnSpc>
            </a:pP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Or call the function of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collaborative filtering</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to give recommendations based on users’ preference:</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13" name="图片 12">
            <a:extLst>
              <a:ext uri="{FF2B5EF4-FFF2-40B4-BE49-F238E27FC236}">
                <a16:creationId xmlns:a16="http://schemas.microsoft.com/office/drawing/2014/main" id="{F1E35C5A-895F-0B63-519C-1B79AC0CEBE2}"/>
              </a:ext>
            </a:extLst>
          </p:cNvPr>
          <p:cNvPicPr>
            <a:picLocks noChangeAspect="1"/>
          </p:cNvPicPr>
          <p:nvPr/>
        </p:nvPicPr>
        <p:blipFill>
          <a:blip r:embed="rId7"/>
          <a:stretch>
            <a:fillRect/>
          </a:stretch>
        </p:blipFill>
        <p:spPr>
          <a:xfrm>
            <a:off x="4258507" y="3773424"/>
            <a:ext cx="4923558" cy="911860"/>
          </a:xfrm>
          <a:prstGeom prst="rect">
            <a:avLst/>
          </a:prstGeom>
        </p:spPr>
      </p:pic>
      <p:pic>
        <p:nvPicPr>
          <p:cNvPr id="14" name="图片 13">
            <a:extLst>
              <a:ext uri="{FF2B5EF4-FFF2-40B4-BE49-F238E27FC236}">
                <a16:creationId xmlns:a16="http://schemas.microsoft.com/office/drawing/2014/main" id="{AB3BAD84-2D66-D442-920A-88589097DC57}"/>
              </a:ext>
            </a:extLst>
          </p:cNvPr>
          <p:cNvPicPr>
            <a:picLocks noChangeAspect="1"/>
          </p:cNvPicPr>
          <p:nvPr/>
        </p:nvPicPr>
        <p:blipFill>
          <a:blip r:embed="rId8"/>
          <a:stretch>
            <a:fillRect/>
          </a:stretch>
        </p:blipFill>
        <p:spPr>
          <a:xfrm>
            <a:off x="369988" y="3871693"/>
            <a:ext cx="3713125" cy="693799"/>
          </a:xfrm>
          <a:prstGeom prst="rect">
            <a:avLst/>
          </a:prstGeom>
        </p:spPr>
      </p:pic>
      <p:sp>
        <p:nvSpPr>
          <p:cNvPr id="16" name="文本框 15">
            <a:extLst>
              <a:ext uri="{FF2B5EF4-FFF2-40B4-BE49-F238E27FC236}">
                <a16:creationId xmlns:a16="http://schemas.microsoft.com/office/drawing/2014/main" id="{2C8FB6FF-E9A4-855E-E39F-0EA8B1FE31CE}"/>
              </a:ext>
            </a:extLst>
          </p:cNvPr>
          <p:cNvSpPr txBox="1"/>
          <p:nvPr/>
        </p:nvSpPr>
        <p:spPr>
          <a:xfrm>
            <a:off x="260675" y="3199091"/>
            <a:ext cx="3571033" cy="523220"/>
          </a:xfrm>
          <a:prstGeom prst="rect">
            <a:avLst/>
          </a:prstGeom>
          <a:noFill/>
        </p:spPr>
        <p:txBody>
          <a:bodyPr wrap="square">
            <a:spAutoFit/>
          </a:bodyPr>
          <a:lstStyle/>
          <a:p>
            <a:r>
              <a:rPr lang="en-US" altLang="zh-CN" sz="1400" kern="0" dirty="0">
                <a:effectLst/>
                <a:latin typeface="Times New Roman" panose="02020603050405020304" pitchFamily="18" charset="0"/>
                <a:ea typeface="MingLiU" panose="02020509000000000000" pitchFamily="49" charset="-120"/>
              </a:rPr>
              <a:t>And finally, </a:t>
            </a:r>
            <a:r>
              <a:rPr lang="en-US" altLang="zh-CN" sz="1400" b="1" kern="0" dirty="0">
                <a:effectLst/>
                <a:latin typeface="Times New Roman" panose="02020603050405020304" pitchFamily="18" charset="0"/>
                <a:ea typeface="MingLiU" panose="02020509000000000000" pitchFamily="49" charset="-120"/>
              </a:rPr>
              <a:t>render</a:t>
            </a:r>
            <a:r>
              <a:rPr lang="en-US" altLang="zh-CN" sz="1400" kern="0" dirty="0">
                <a:effectLst/>
                <a:latin typeface="Times New Roman" panose="02020603050405020304" pitchFamily="18" charset="0"/>
                <a:ea typeface="MingLiU" panose="02020509000000000000" pitchFamily="49" charset="-120"/>
              </a:rPr>
              <a:t> these recommendations as responds to the frontend (HTML):</a:t>
            </a:r>
            <a:endParaRPr lang="zh-CN" altLang="en-US" dirty="0"/>
          </a:p>
        </p:txBody>
      </p:sp>
      <p:sp>
        <p:nvSpPr>
          <p:cNvPr id="17" name="箭头: 上弧形 16">
            <a:extLst>
              <a:ext uri="{FF2B5EF4-FFF2-40B4-BE49-F238E27FC236}">
                <a16:creationId xmlns:a16="http://schemas.microsoft.com/office/drawing/2014/main" id="{E0666B31-D726-E42D-3D12-991C0E6B4052}"/>
              </a:ext>
            </a:extLst>
          </p:cNvPr>
          <p:cNvSpPr/>
          <p:nvPr/>
        </p:nvSpPr>
        <p:spPr>
          <a:xfrm>
            <a:off x="3735071" y="1003342"/>
            <a:ext cx="1203990" cy="4143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上弧形 17">
            <a:extLst>
              <a:ext uri="{FF2B5EF4-FFF2-40B4-BE49-F238E27FC236}">
                <a16:creationId xmlns:a16="http://schemas.microsoft.com/office/drawing/2014/main" id="{6CD33A82-D072-161A-A299-C666584B0182}"/>
              </a:ext>
            </a:extLst>
          </p:cNvPr>
          <p:cNvSpPr/>
          <p:nvPr/>
        </p:nvSpPr>
        <p:spPr>
          <a:xfrm rot="5400000">
            <a:off x="8285277" y="2742703"/>
            <a:ext cx="1203990" cy="47845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上弧形 18">
            <a:extLst>
              <a:ext uri="{FF2B5EF4-FFF2-40B4-BE49-F238E27FC236}">
                <a16:creationId xmlns:a16="http://schemas.microsoft.com/office/drawing/2014/main" id="{A21E1EAA-FE44-9FA4-2CD7-BA7C9AD78C94}"/>
              </a:ext>
            </a:extLst>
          </p:cNvPr>
          <p:cNvSpPr/>
          <p:nvPr/>
        </p:nvSpPr>
        <p:spPr>
          <a:xfrm rot="10800000">
            <a:off x="3646350" y="4606685"/>
            <a:ext cx="1165542" cy="53619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7740921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ctrTitle"/>
          </p:nvPr>
        </p:nvSpPr>
        <p:spPr>
          <a:xfrm>
            <a:off x="454058" y="327186"/>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Sessions</a:t>
            </a:r>
          </a:p>
        </p:txBody>
      </p:sp>
      <p:cxnSp>
        <p:nvCxnSpPr>
          <p:cNvPr id="343" name="Google Shape;343;p43"/>
          <p:cNvCxnSpPr>
            <a:cxnSpLocks/>
          </p:cNvCxnSpPr>
          <p:nvPr/>
        </p:nvCxnSpPr>
        <p:spPr>
          <a:xfrm>
            <a:off x="2328530" y="695425"/>
            <a:ext cx="6838984" cy="0"/>
          </a:xfrm>
          <a:prstGeom prst="straightConnector1">
            <a:avLst/>
          </a:prstGeom>
          <a:noFill/>
          <a:ln w="76200" cap="flat" cmpd="sng">
            <a:solidFill>
              <a:schemeClr val="accent1"/>
            </a:solidFill>
            <a:prstDash val="solid"/>
            <a:round/>
            <a:headEnd type="none" w="med" len="med"/>
            <a:tailEnd type="none" w="med" len="med"/>
          </a:ln>
        </p:spPr>
      </p:cxnSp>
      <p:sp>
        <p:nvSpPr>
          <p:cNvPr id="6" name="文本框 5">
            <a:extLst>
              <a:ext uri="{FF2B5EF4-FFF2-40B4-BE49-F238E27FC236}">
                <a16:creationId xmlns:a16="http://schemas.microsoft.com/office/drawing/2014/main" id="{ABDF16D2-2F41-56BC-2745-186F78BC9BBA}"/>
              </a:ext>
            </a:extLst>
          </p:cNvPr>
          <p:cNvSpPr txBox="1"/>
          <p:nvPr/>
        </p:nvSpPr>
        <p:spPr>
          <a:xfrm>
            <a:off x="1176372" y="1159057"/>
            <a:ext cx="6408484" cy="704104"/>
          </a:xfrm>
          <a:prstGeom prst="rect">
            <a:avLst/>
          </a:prstGeom>
          <a:noFill/>
        </p:spPr>
        <p:txBody>
          <a:bodyPr wrap="square">
            <a:spAutoFit/>
          </a:bodyPr>
          <a:lstStyle/>
          <a:p>
            <a:pPr indent="152400" algn="just">
              <a:lnSpc>
                <a:spcPct val="150000"/>
              </a:lnSpc>
            </a:pP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Using the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Sessions</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 in Django, different pages can </a:t>
            </a:r>
            <a:r>
              <a:rPr lang="en-US" altLang="zh-CN" sz="1400" b="1" kern="0" dirty="0">
                <a:effectLst/>
                <a:latin typeface="Times New Roman" panose="02020603050405020304" pitchFamily="18" charset="0"/>
                <a:ea typeface="MingLiU" panose="02020509000000000000" pitchFamily="49" charset="-120"/>
                <a:cs typeface="Arial" panose="020B0604020202020204" pitchFamily="34" charset="0"/>
              </a:rPr>
              <a:t>remember the status in cache </a:t>
            </a: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(current login user, register &amp; update status):</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7" name="Google Shape;1197;p60">
            <a:extLst>
              <a:ext uri="{FF2B5EF4-FFF2-40B4-BE49-F238E27FC236}">
                <a16:creationId xmlns:a16="http://schemas.microsoft.com/office/drawing/2014/main" id="{370AAE35-D58B-E248-C7D2-3F8DF51EEED1}"/>
              </a:ext>
            </a:extLst>
          </p:cNvPr>
          <p:cNvPicPr preferRelativeResize="0"/>
          <p:nvPr/>
        </p:nvPicPr>
        <p:blipFill>
          <a:blip r:embed="rId3">
            <a:alphaModFix/>
          </a:blip>
          <a:stretch>
            <a:fillRect/>
          </a:stretch>
        </p:blipFill>
        <p:spPr>
          <a:xfrm rot="-5400000">
            <a:off x="6961706" y="3084950"/>
            <a:ext cx="3227295" cy="860555"/>
          </a:xfrm>
          <a:prstGeom prst="rect">
            <a:avLst/>
          </a:prstGeom>
          <a:noFill/>
          <a:ln>
            <a:noFill/>
          </a:ln>
        </p:spPr>
      </p:pic>
      <p:pic>
        <p:nvPicPr>
          <p:cNvPr id="8" name="图片 7">
            <a:extLst>
              <a:ext uri="{FF2B5EF4-FFF2-40B4-BE49-F238E27FC236}">
                <a16:creationId xmlns:a16="http://schemas.microsoft.com/office/drawing/2014/main" id="{9FCD85FD-A317-0EDF-B19C-C5FAEBD6089C}"/>
              </a:ext>
            </a:extLst>
          </p:cNvPr>
          <p:cNvPicPr>
            <a:picLocks noChangeAspect="1"/>
          </p:cNvPicPr>
          <p:nvPr/>
        </p:nvPicPr>
        <p:blipFill>
          <a:blip r:embed="rId4"/>
          <a:stretch>
            <a:fillRect/>
          </a:stretch>
        </p:blipFill>
        <p:spPr>
          <a:xfrm>
            <a:off x="900455" y="2215825"/>
            <a:ext cx="5585405" cy="571234"/>
          </a:xfrm>
          <a:prstGeom prst="rect">
            <a:avLst/>
          </a:prstGeom>
        </p:spPr>
      </p:pic>
      <p:pic>
        <p:nvPicPr>
          <p:cNvPr id="10" name="图片 9">
            <a:extLst>
              <a:ext uri="{FF2B5EF4-FFF2-40B4-BE49-F238E27FC236}">
                <a16:creationId xmlns:a16="http://schemas.microsoft.com/office/drawing/2014/main" id="{A8D2F50E-4C02-FFD1-34E7-BB28AF2831DD}"/>
              </a:ext>
            </a:extLst>
          </p:cNvPr>
          <p:cNvPicPr>
            <a:picLocks noChangeAspect="1"/>
          </p:cNvPicPr>
          <p:nvPr/>
        </p:nvPicPr>
        <p:blipFill>
          <a:blip r:embed="rId5"/>
          <a:stretch>
            <a:fillRect/>
          </a:stretch>
        </p:blipFill>
        <p:spPr>
          <a:xfrm>
            <a:off x="900455" y="3376313"/>
            <a:ext cx="3586485" cy="939006"/>
          </a:xfrm>
          <a:prstGeom prst="rect">
            <a:avLst/>
          </a:prstGeom>
        </p:spPr>
      </p:pic>
      <p:sp>
        <p:nvSpPr>
          <p:cNvPr id="11" name="Google Shape;342;p43">
            <a:extLst>
              <a:ext uri="{FF2B5EF4-FFF2-40B4-BE49-F238E27FC236}">
                <a16:creationId xmlns:a16="http://schemas.microsoft.com/office/drawing/2014/main" id="{548102EB-8F63-CE01-78D2-9EA7B7B9FF84}"/>
              </a:ext>
            </a:extLst>
          </p:cNvPr>
          <p:cNvSpPr txBox="1">
            <a:spLocks/>
          </p:cNvSpPr>
          <p:nvPr/>
        </p:nvSpPr>
        <p:spPr>
          <a:xfrm>
            <a:off x="4856490" y="3610896"/>
            <a:ext cx="2331674" cy="60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Abril Fatface"/>
              <a:buNone/>
              <a:defRPr sz="2400" b="0" i="0" u="none" strike="noStrike" cap="none">
                <a:solidFill>
                  <a:schemeClr val="accent1"/>
                </a:solidFill>
                <a:latin typeface="Abril Fatface"/>
                <a:ea typeface="Abril Fatface"/>
                <a:cs typeface="Abril Fatface"/>
                <a:sym typeface="Abril Fatface"/>
              </a:defRPr>
            </a:lvl1pPr>
            <a:lvl2pPr marR="0" lvl="1"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9pPr>
          </a:lstStyle>
          <a:p>
            <a:r>
              <a:rPr lang="de-CH" sz="1600" dirty="0"/>
              <a:t>Write / delete session</a:t>
            </a:r>
          </a:p>
        </p:txBody>
      </p:sp>
      <p:sp>
        <p:nvSpPr>
          <p:cNvPr id="12" name="Google Shape;342;p43">
            <a:extLst>
              <a:ext uri="{FF2B5EF4-FFF2-40B4-BE49-F238E27FC236}">
                <a16:creationId xmlns:a16="http://schemas.microsoft.com/office/drawing/2014/main" id="{49EEEB2D-8BCF-FF13-849C-C8A334FDE7A7}"/>
              </a:ext>
            </a:extLst>
          </p:cNvPr>
          <p:cNvSpPr txBox="1">
            <a:spLocks/>
          </p:cNvSpPr>
          <p:nvPr/>
        </p:nvSpPr>
        <p:spPr>
          <a:xfrm>
            <a:off x="6609689" y="2268600"/>
            <a:ext cx="2125652" cy="60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Abril Fatface"/>
              <a:buNone/>
              <a:defRPr sz="2400" b="0" i="0" u="none" strike="noStrike" cap="none">
                <a:solidFill>
                  <a:schemeClr val="accent1"/>
                </a:solidFill>
                <a:latin typeface="Abril Fatface"/>
                <a:ea typeface="Abril Fatface"/>
                <a:cs typeface="Abril Fatface"/>
                <a:sym typeface="Abril Fatface"/>
              </a:defRPr>
            </a:lvl1pPr>
            <a:lvl2pPr marR="0" lvl="1"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400"/>
              <a:buFont typeface="Abril Fatface"/>
              <a:buNone/>
              <a:defRPr sz="2400" b="0" i="0" u="none" strike="noStrike" cap="none">
                <a:solidFill>
                  <a:schemeClr val="dk1"/>
                </a:solidFill>
                <a:latin typeface="Abril Fatface"/>
                <a:ea typeface="Abril Fatface"/>
                <a:cs typeface="Abril Fatface"/>
                <a:sym typeface="Abril Fatface"/>
              </a:defRPr>
            </a:lvl9pPr>
          </a:lstStyle>
          <a:p>
            <a:r>
              <a:rPr lang="de-CH" sz="1600"/>
              <a:t>Read </a:t>
            </a:r>
            <a:r>
              <a:rPr lang="de-CH" sz="1600" dirty="0"/>
              <a:t>session</a:t>
            </a:r>
          </a:p>
        </p:txBody>
      </p:sp>
    </p:spTree>
    <p:extLst>
      <p:ext uri="{BB962C8B-B14F-4D97-AF65-F5344CB8AC3E}">
        <p14:creationId xmlns:p14="http://schemas.microsoft.com/office/powerpoint/2010/main" val="41078087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ctrTitle"/>
          </p:nvPr>
        </p:nvSpPr>
        <p:spPr>
          <a:xfrm>
            <a:off x="81918" y="32577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Website Frontend</a:t>
            </a:r>
          </a:p>
        </p:txBody>
      </p:sp>
      <p:cxnSp>
        <p:nvCxnSpPr>
          <p:cNvPr id="343" name="Google Shape;343;p43"/>
          <p:cNvCxnSpPr>
            <a:cxnSpLocks/>
          </p:cNvCxnSpPr>
          <p:nvPr/>
        </p:nvCxnSpPr>
        <p:spPr>
          <a:xfrm>
            <a:off x="2907498" y="695425"/>
            <a:ext cx="6260016" cy="0"/>
          </a:xfrm>
          <a:prstGeom prst="straightConnector1">
            <a:avLst/>
          </a:prstGeom>
          <a:noFill/>
          <a:ln w="76200" cap="flat" cmpd="sng">
            <a:solidFill>
              <a:schemeClr val="accent1"/>
            </a:solidFill>
            <a:prstDash val="solid"/>
            <a:round/>
            <a:headEnd type="none" w="med" len="med"/>
            <a:tailEnd type="none" w="med" len="med"/>
          </a:ln>
        </p:spPr>
      </p:cxnSp>
      <p:pic>
        <p:nvPicPr>
          <p:cNvPr id="4" name="图片 3">
            <a:extLst>
              <a:ext uri="{FF2B5EF4-FFF2-40B4-BE49-F238E27FC236}">
                <a16:creationId xmlns:a16="http://schemas.microsoft.com/office/drawing/2014/main" id="{FF294CAC-62CF-0321-C782-5465063DD824}"/>
              </a:ext>
            </a:extLst>
          </p:cNvPr>
          <p:cNvPicPr>
            <a:picLocks noChangeAspect="1"/>
          </p:cNvPicPr>
          <p:nvPr/>
        </p:nvPicPr>
        <p:blipFill rotWithShape="1">
          <a:blip r:embed="rId3"/>
          <a:srcRect t="38425"/>
          <a:stretch/>
        </p:blipFill>
        <p:spPr bwMode="auto">
          <a:xfrm>
            <a:off x="1352639" y="3030896"/>
            <a:ext cx="6438722" cy="1340340"/>
          </a:xfrm>
          <a:prstGeom prst="rect">
            <a:avLst/>
          </a:prstGeom>
          <a:ln>
            <a:noFill/>
          </a:ln>
          <a:extLst>
            <a:ext uri="{53640926-AAD7-44D8-BBD7-CCE9431645EC}">
              <a14:shadowObscured xmlns:a14="http://schemas.microsoft.com/office/drawing/2010/main"/>
            </a:ext>
          </a:extLst>
        </p:spPr>
      </p:pic>
      <p:sp>
        <p:nvSpPr>
          <p:cNvPr id="6" name="文本框 5">
            <a:extLst>
              <a:ext uri="{FF2B5EF4-FFF2-40B4-BE49-F238E27FC236}">
                <a16:creationId xmlns:a16="http://schemas.microsoft.com/office/drawing/2014/main" id="{ABDF16D2-2F41-56BC-2745-186F78BC9BBA}"/>
              </a:ext>
            </a:extLst>
          </p:cNvPr>
          <p:cNvSpPr txBox="1"/>
          <p:nvPr/>
        </p:nvSpPr>
        <p:spPr>
          <a:xfrm>
            <a:off x="1367758" y="1171545"/>
            <a:ext cx="6408484" cy="1673600"/>
          </a:xfrm>
          <a:prstGeom prst="rect">
            <a:avLst/>
          </a:prstGeom>
          <a:noFill/>
        </p:spPr>
        <p:txBody>
          <a:bodyPr wrap="square">
            <a:spAutoFit/>
          </a:bodyPr>
          <a:lstStyle/>
          <a:p>
            <a:pPr indent="152400" algn="just">
              <a:lnSpc>
                <a:spcPct val="150000"/>
              </a:lnSpc>
            </a:pPr>
            <a:r>
              <a:rPr lang="en-US" altLang="zh-CN" sz="1400" kern="0" dirty="0">
                <a:effectLst/>
                <a:latin typeface="Times New Roman" panose="02020603050405020304" pitchFamily="18" charset="0"/>
                <a:ea typeface="MingLiU" panose="02020509000000000000" pitchFamily="49" charset="-120"/>
                <a:cs typeface="Arial" panose="020B0604020202020204" pitchFamily="34" charset="0"/>
              </a:rPr>
              <a:t>Our website has 4 pages in total: </a:t>
            </a:r>
          </a:p>
          <a:p>
            <a:pPr marL="285750" indent="-285750" algn="just">
              <a:lnSpc>
                <a:spcPct val="150000"/>
              </a:lnSpc>
              <a:buFont typeface="Arial" panose="020B0604020202020204" pitchFamily="34" charset="0"/>
              <a:buChar char="•"/>
            </a:pP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index.html</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 for home page</a:t>
            </a:r>
          </a:p>
          <a:p>
            <a:pPr marL="285750" indent="-285750" algn="just">
              <a:lnSpc>
                <a:spcPct val="150000"/>
              </a:lnSpc>
              <a:buFont typeface="Arial" panose="020B0604020202020204" pitchFamily="34" charset="0"/>
              <a:buChar char="•"/>
            </a:pP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search.html</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 for recommendations</a:t>
            </a:r>
          </a:p>
          <a:p>
            <a:pPr marL="285750" indent="-285750" algn="just">
              <a:lnSpc>
                <a:spcPct val="150000"/>
              </a:lnSpc>
              <a:buFont typeface="Arial" panose="020B0604020202020204" pitchFamily="34" charset="0"/>
              <a:buChar char="•"/>
            </a:pP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user.html</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 for user information and history recording in real time </a:t>
            </a:r>
          </a:p>
          <a:p>
            <a:pPr marL="285750" indent="-285750" algn="just">
              <a:lnSpc>
                <a:spcPct val="150000"/>
              </a:lnSpc>
              <a:buFont typeface="Arial" panose="020B0604020202020204" pitchFamily="34" charset="0"/>
              <a:buChar char="•"/>
            </a:pP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data.html</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 for visualizing the foods &amp; nutrients database</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7" name="Google Shape;1197;p60">
            <a:extLst>
              <a:ext uri="{FF2B5EF4-FFF2-40B4-BE49-F238E27FC236}">
                <a16:creationId xmlns:a16="http://schemas.microsoft.com/office/drawing/2014/main" id="{370AAE35-D58B-E248-C7D2-3F8DF51EEED1}"/>
              </a:ext>
            </a:extLst>
          </p:cNvPr>
          <p:cNvPicPr preferRelativeResize="0"/>
          <p:nvPr/>
        </p:nvPicPr>
        <p:blipFill>
          <a:blip r:embed="rId4">
            <a:alphaModFix/>
          </a:blip>
          <a:stretch>
            <a:fillRect/>
          </a:stretch>
        </p:blipFill>
        <p:spPr>
          <a:xfrm rot="-5400000">
            <a:off x="6961706" y="3084950"/>
            <a:ext cx="3227295" cy="86055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ctrTitle"/>
          </p:nvPr>
        </p:nvSpPr>
        <p:spPr>
          <a:xfrm>
            <a:off x="0" y="333463"/>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Index.html (Home Page)</a:t>
            </a:r>
          </a:p>
        </p:txBody>
      </p:sp>
      <p:cxnSp>
        <p:nvCxnSpPr>
          <p:cNvPr id="343" name="Google Shape;343;p43"/>
          <p:cNvCxnSpPr>
            <a:cxnSpLocks/>
          </p:cNvCxnSpPr>
          <p:nvPr/>
        </p:nvCxnSpPr>
        <p:spPr>
          <a:xfrm>
            <a:off x="3511603" y="695425"/>
            <a:ext cx="5655911" cy="0"/>
          </a:xfrm>
          <a:prstGeom prst="straightConnector1">
            <a:avLst/>
          </a:prstGeom>
          <a:noFill/>
          <a:ln w="76200" cap="flat" cmpd="sng">
            <a:solidFill>
              <a:schemeClr val="accent1"/>
            </a:solidFill>
            <a:prstDash val="solid"/>
            <a:round/>
            <a:headEnd type="none" w="med" len="med"/>
            <a:tailEnd type="none" w="med" len="med"/>
          </a:ln>
        </p:spPr>
      </p:cxnSp>
      <p:pic>
        <p:nvPicPr>
          <p:cNvPr id="7" name="Google Shape;1197;p60">
            <a:extLst>
              <a:ext uri="{FF2B5EF4-FFF2-40B4-BE49-F238E27FC236}">
                <a16:creationId xmlns:a16="http://schemas.microsoft.com/office/drawing/2014/main" id="{370AAE35-D58B-E248-C7D2-3F8DF51EEED1}"/>
              </a:ext>
            </a:extLst>
          </p:cNvPr>
          <p:cNvPicPr preferRelativeResize="0"/>
          <p:nvPr/>
        </p:nvPicPr>
        <p:blipFill>
          <a:blip r:embed="rId3">
            <a:alphaModFix/>
          </a:blip>
          <a:stretch>
            <a:fillRect/>
          </a:stretch>
        </p:blipFill>
        <p:spPr>
          <a:xfrm rot="-5400000">
            <a:off x="6961706" y="3084950"/>
            <a:ext cx="3227295" cy="860555"/>
          </a:xfrm>
          <a:prstGeom prst="rect">
            <a:avLst/>
          </a:prstGeom>
          <a:noFill/>
          <a:ln>
            <a:noFill/>
          </a:ln>
        </p:spPr>
      </p:pic>
      <p:sp>
        <p:nvSpPr>
          <p:cNvPr id="5" name="文本框 4">
            <a:extLst>
              <a:ext uri="{FF2B5EF4-FFF2-40B4-BE49-F238E27FC236}">
                <a16:creationId xmlns:a16="http://schemas.microsoft.com/office/drawing/2014/main" id="{8E06F7D2-1D0F-676F-7C9B-0D009A1EB666}"/>
              </a:ext>
            </a:extLst>
          </p:cNvPr>
          <p:cNvSpPr txBox="1"/>
          <p:nvPr/>
        </p:nvSpPr>
        <p:spPr>
          <a:xfrm>
            <a:off x="3866100" y="160813"/>
            <a:ext cx="2266968" cy="380938"/>
          </a:xfrm>
          <a:prstGeom prst="rect">
            <a:avLst/>
          </a:prstGeom>
          <a:noFill/>
        </p:spPr>
        <p:txBody>
          <a:bodyPr wrap="square">
            <a:spAutoFit/>
          </a:bodyPr>
          <a:lstStyle/>
          <a:p>
            <a:pPr indent="152400" algn="just">
              <a:lnSpc>
                <a:spcPct val="150000"/>
              </a:lnSpc>
            </a:pP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User login &amp; registration</a:t>
            </a:r>
            <a:endParaRPr lang="zh-CN" altLang="zh-CN" sz="1100" b="1"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8" name="Google Shape;1206;p60">
            <a:extLst>
              <a:ext uri="{FF2B5EF4-FFF2-40B4-BE49-F238E27FC236}">
                <a16:creationId xmlns:a16="http://schemas.microsoft.com/office/drawing/2014/main" id="{1C758F5B-EC13-DF10-638C-114BD5A1466F}"/>
              </a:ext>
            </a:extLst>
          </p:cNvPr>
          <p:cNvPicPr preferRelativeResize="0"/>
          <p:nvPr/>
        </p:nvPicPr>
        <p:blipFill>
          <a:blip r:embed="rId4">
            <a:alphaModFix/>
          </a:blip>
          <a:stretch>
            <a:fillRect/>
          </a:stretch>
        </p:blipFill>
        <p:spPr>
          <a:xfrm>
            <a:off x="8366792" y="880915"/>
            <a:ext cx="777208" cy="835176"/>
          </a:xfrm>
          <a:prstGeom prst="rect">
            <a:avLst/>
          </a:prstGeom>
          <a:noFill/>
          <a:ln>
            <a:noFill/>
          </a:ln>
        </p:spPr>
      </p:pic>
      <p:sp>
        <p:nvSpPr>
          <p:cNvPr id="2" name="文本框 1">
            <a:extLst>
              <a:ext uri="{FF2B5EF4-FFF2-40B4-BE49-F238E27FC236}">
                <a16:creationId xmlns:a16="http://schemas.microsoft.com/office/drawing/2014/main" id="{414CD853-7962-C068-CB7D-CAA8FBE8EFF4}"/>
              </a:ext>
            </a:extLst>
          </p:cNvPr>
          <p:cNvSpPr txBox="1"/>
          <p:nvPr/>
        </p:nvSpPr>
        <p:spPr>
          <a:xfrm>
            <a:off x="6339558" y="160813"/>
            <a:ext cx="2266968" cy="380938"/>
          </a:xfrm>
          <a:prstGeom prst="rect">
            <a:avLst/>
          </a:prstGeom>
          <a:noFill/>
        </p:spPr>
        <p:txBody>
          <a:bodyPr wrap="square">
            <a:spAutoFit/>
          </a:bodyPr>
          <a:lstStyle/>
          <a:p>
            <a:pPr indent="152400" algn="just">
              <a:lnSpc>
                <a:spcPct val="150000"/>
              </a:lnSpc>
            </a:pP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Links to other pages</a:t>
            </a:r>
            <a:endParaRPr lang="zh-CN" altLang="zh-CN" sz="1100" b="1"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6" name="图片 5">
            <a:extLst>
              <a:ext uri="{FF2B5EF4-FFF2-40B4-BE49-F238E27FC236}">
                <a16:creationId xmlns:a16="http://schemas.microsoft.com/office/drawing/2014/main" id="{45E3BC4C-7263-F8E3-B895-50EF111C7D61}"/>
              </a:ext>
            </a:extLst>
          </p:cNvPr>
          <p:cNvPicPr>
            <a:picLocks noChangeAspect="1"/>
          </p:cNvPicPr>
          <p:nvPr/>
        </p:nvPicPr>
        <p:blipFill>
          <a:blip r:embed="rId5"/>
          <a:stretch>
            <a:fillRect/>
          </a:stretch>
        </p:blipFill>
        <p:spPr>
          <a:xfrm>
            <a:off x="0" y="939763"/>
            <a:ext cx="9144000" cy="4115525"/>
          </a:xfrm>
          <a:prstGeom prst="rect">
            <a:avLst/>
          </a:prstGeom>
        </p:spPr>
      </p:pic>
    </p:spTree>
    <p:extLst>
      <p:ext uri="{BB962C8B-B14F-4D97-AF65-F5344CB8AC3E}">
        <p14:creationId xmlns:p14="http://schemas.microsoft.com/office/powerpoint/2010/main" val="34348407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ctrTitle"/>
          </p:nvPr>
        </p:nvSpPr>
        <p:spPr>
          <a:xfrm>
            <a:off x="428812" y="333463"/>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Search.html</a:t>
            </a:r>
          </a:p>
        </p:txBody>
      </p:sp>
      <p:cxnSp>
        <p:nvCxnSpPr>
          <p:cNvPr id="343" name="Google Shape;343;p43"/>
          <p:cNvCxnSpPr>
            <a:cxnSpLocks/>
          </p:cNvCxnSpPr>
          <p:nvPr/>
        </p:nvCxnSpPr>
        <p:spPr>
          <a:xfrm>
            <a:off x="2497311" y="695425"/>
            <a:ext cx="6670203" cy="0"/>
          </a:xfrm>
          <a:prstGeom prst="straightConnector1">
            <a:avLst/>
          </a:prstGeom>
          <a:noFill/>
          <a:ln w="76200" cap="flat" cmpd="sng">
            <a:solidFill>
              <a:schemeClr val="accent1"/>
            </a:solidFill>
            <a:prstDash val="solid"/>
            <a:round/>
            <a:headEnd type="none" w="med" len="med"/>
            <a:tailEnd type="none" w="med" len="med"/>
          </a:ln>
        </p:spPr>
      </p:cxnSp>
      <p:pic>
        <p:nvPicPr>
          <p:cNvPr id="7" name="Google Shape;1197;p60">
            <a:extLst>
              <a:ext uri="{FF2B5EF4-FFF2-40B4-BE49-F238E27FC236}">
                <a16:creationId xmlns:a16="http://schemas.microsoft.com/office/drawing/2014/main" id="{370AAE35-D58B-E248-C7D2-3F8DF51EEED1}"/>
              </a:ext>
            </a:extLst>
          </p:cNvPr>
          <p:cNvPicPr preferRelativeResize="0"/>
          <p:nvPr/>
        </p:nvPicPr>
        <p:blipFill>
          <a:blip r:embed="rId3">
            <a:alphaModFix/>
          </a:blip>
          <a:stretch>
            <a:fillRect/>
          </a:stretch>
        </p:blipFill>
        <p:spPr>
          <a:xfrm rot="-5400000">
            <a:off x="6961706" y="3084950"/>
            <a:ext cx="3227295" cy="860555"/>
          </a:xfrm>
          <a:prstGeom prst="rect">
            <a:avLst/>
          </a:prstGeom>
          <a:noFill/>
          <a:ln>
            <a:noFill/>
          </a:ln>
        </p:spPr>
      </p:pic>
      <p:pic>
        <p:nvPicPr>
          <p:cNvPr id="8" name="Google Shape;1206;p60">
            <a:extLst>
              <a:ext uri="{FF2B5EF4-FFF2-40B4-BE49-F238E27FC236}">
                <a16:creationId xmlns:a16="http://schemas.microsoft.com/office/drawing/2014/main" id="{1C758F5B-EC13-DF10-638C-114BD5A1466F}"/>
              </a:ext>
            </a:extLst>
          </p:cNvPr>
          <p:cNvPicPr preferRelativeResize="0"/>
          <p:nvPr/>
        </p:nvPicPr>
        <p:blipFill>
          <a:blip r:embed="rId4">
            <a:alphaModFix/>
          </a:blip>
          <a:stretch>
            <a:fillRect/>
          </a:stretch>
        </p:blipFill>
        <p:spPr>
          <a:xfrm>
            <a:off x="8366792" y="880915"/>
            <a:ext cx="777208" cy="835176"/>
          </a:xfrm>
          <a:prstGeom prst="rect">
            <a:avLst/>
          </a:prstGeom>
          <a:noFill/>
          <a:ln>
            <a:noFill/>
          </a:ln>
        </p:spPr>
      </p:pic>
      <p:sp>
        <p:nvSpPr>
          <p:cNvPr id="4" name="文本框 3">
            <a:extLst>
              <a:ext uri="{FF2B5EF4-FFF2-40B4-BE49-F238E27FC236}">
                <a16:creationId xmlns:a16="http://schemas.microsoft.com/office/drawing/2014/main" id="{C701BB78-C45D-51A1-8F34-BF112DB651D5}"/>
              </a:ext>
            </a:extLst>
          </p:cNvPr>
          <p:cNvSpPr txBox="1"/>
          <p:nvPr/>
        </p:nvSpPr>
        <p:spPr>
          <a:xfrm>
            <a:off x="3402077" y="-28922"/>
            <a:ext cx="5173276" cy="704104"/>
          </a:xfrm>
          <a:prstGeom prst="rect">
            <a:avLst/>
          </a:prstGeom>
          <a:noFill/>
        </p:spPr>
        <p:txBody>
          <a:bodyPr wrap="square">
            <a:spAutoFit/>
          </a:bodyPr>
          <a:lstStyle/>
          <a:p>
            <a:pPr algn="just">
              <a:lnSpc>
                <a:spcPct val="150000"/>
              </a:lnSpc>
            </a:pP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Automatic recommendations of </a:t>
            </a: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ES,</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 </a:t>
            </a: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“Guess What You Like”</a:t>
            </a:r>
            <a:r>
              <a:rPr lang="en-US" altLang="zh-CN" b="1" kern="100" dirty="0">
                <a:latin typeface="Times New Roman" panose="02020603050405020304" pitchFamily="18" charset="0"/>
                <a:ea typeface="宋体" panose="02010600030101010101" pitchFamily="2" charset="-122"/>
                <a:cs typeface="Arial" panose="020B0604020202020204" pitchFamily="34" charset="0"/>
              </a:rPr>
              <a:t> </a:t>
            </a:r>
            <a:r>
              <a:rPr lang="en-US" altLang="zh-CN" kern="100" dirty="0">
                <a:latin typeface="Times New Roman" panose="02020603050405020304" pitchFamily="18" charset="0"/>
                <a:ea typeface="宋体" panose="02010600030101010101" pitchFamily="2" charset="-122"/>
                <a:cs typeface="Arial" panose="020B0604020202020204" pitchFamily="34" charset="0"/>
              </a:rPr>
              <a:t>for</a:t>
            </a:r>
            <a:r>
              <a:rPr lang="en-US" altLang="zh-CN" b="1" kern="100" dirty="0">
                <a:latin typeface="Times New Roman" panose="02020603050405020304" pitchFamily="18" charset="0"/>
                <a:ea typeface="宋体" panose="02010600030101010101" pitchFamily="2" charset="-122"/>
                <a:cs typeface="Arial" panose="020B0604020202020204" pitchFamily="34" charset="0"/>
              </a:rPr>
              <a:t> </a:t>
            </a: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CF, </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and</a:t>
            </a: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 </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recommended</a:t>
            </a: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 recipes</a:t>
            </a:r>
            <a:endParaRPr lang="zh-CN" altLang="zh-CN" sz="1100"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0CA91A54-4C3E-1104-C9B6-C52313F58457}"/>
              </a:ext>
            </a:extLst>
          </p:cNvPr>
          <p:cNvPicPr>
            <a:picLocks noChangeAspect="1"/>
          </p:cNvPicPr>
          <p:nvPr/>
        </p:nvPicPr>
        <p:blipFill>
          <a:blip r:embed="rId5"/>
          <a:stretch>
            <a:fillRect/>
          </a:stretch>
        </p:blipFill>
        <p:spPr>
          <a:xfrm>
            <a:off x="23514" y="921401"/>
            <a:ext cx="9144000" cy="4119136"/>
          </a:xfrm>
          <a:prstGeom prst="rect">
            <a:avLst/>
          </a:prstGeom>
        </p:spPr>
      </p:pic>
    </p:spTree>
    <p:extLst>
      <p:ext uri="{BB962C8B-B14F-4D97-AF65-F5344CB8AC3E}">
        <p14:creationId xmlns:p14="http://schemas.microsoft.com/office/powerpoint/2010/main" val="3466080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ctrTitle"/>
          </p:nvPr>
        </p:nvSpPr>
        <p:spPr>
          <a:xfrm>
            <a:off x="428812" y="274615"/>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a:t>
            </a:r>
            <a:r>
              <a:rPr lang="en-US" altLang="zh-CN" dirty="0"/>
              <a:t>ser</a:t>
            </a:r>
            <a:r>
              <a:rPr lang="en-US" dirty="0"/>
              <a:t>.html</a:t>
            </a:r>
          </a:p>
        </p:txBody>
      </p:sp>
      <p:cxnSp>
        <p:nvCxnSpPr>
          <p:cNvPr id="343" name="Google Shape;343;p43"/>
          <p:cNvCxnSpPr>
            <a:cxnSpLocks/>
          </p:cNvCxnSpPr>
          <p:nvPr/>
        </p:nvCxnSpPr>
        <p:spPr>
          <a:xfrm>
            <a:off x="2497311" y="695425"/>
            <a:ext cx="6670203" cy="0"/>
          </a:xfrm>
          <a:prstGeom prst="straightConnector1">
            <a:avLst/>
          </a:prstGeom>
          <a:noFill/>
          <a:ln w="76200" cap="flat" cmpd="sng">
            <a:solidFill>
              <a:schemeClr val="accent1"/>
            </a:solidFill>
            <a:prstDash val="solid"/>
            <a:round/>
            <a:headEnd type="none" w="med" len="med"/>
            <a:tailEnd type="none" w="med" len="med"/>
          </a:ln>
        </p:spPr>
      </p:cxnSp>
      <p:pic>
        <p:nvPicPr>
          <p:cNvPr id="7" name="Google Shape;1197;p60">
            <a:extLst>
              <a:ext uri="{FF2B5EF4-FFF2-40B4-BE49-F238E27FC236}">
                <a16:creationId xmlns:a16="http://schemas.microsoft.com/office/drawing/2014/main" id="{370AAE35-D58B-E248-C7D2-3F8DF51EEED1}"/>
              </a:ext>
            </a:extLst>
          </p:cNvPr>
          <p:cNvPicPr preferRelativeResize="0"/>
          <p:nvPr/>
        </p:nvPicPr>
        <p:blipFill>
          <a:blip r:embed="rId3">
            <a:alphaModFix/>
          </a:blip>
          <a:stretch>
            <a:fillRect/>
          </a:stretch>
        </p:blipFill>
        <p:spPr>
          <a:xfrm rot="-5400000">
            <a:off x="6961706" y="3084950"/>
            <a:ext cx="3227295" cy="860555"/>
          </a:xfrm>
          <a:prstGeom prst="rect">
            <a:avLst/>
          </a:prstGeom>
          <a:noFill/>
          <a:ln>
            <a:noFill/>
          </a:ln>
        </p:spPr>
      </p:pic>
      <p:pic>
        <p:nvPicPr>
          <p:cNvPr id="8" name="Google Shape;1206;p60">
            <a:extLst>
              <a:ext uri="{FF2B5EF4-FFF2-40B4-BE49-F238E27FC236}">
                <a16:creationId xmlns:a16="http://schemas.microsoft.com/office/drawing/2014/main" id="{1C758F5B-EC13-DF10-638C-114BD5A1466F}"/>
              </a:ext>
            </a:extLst>
          </p:cNvPr>
          <p:cNvPicPr preferRelativeResize="0"/>
          <p:nvPr/>
        </p:nvPicPr>
        <p:blipFill>
          <a:blip r:embed="rId4">
            <a:alphaModFix/>
          </a:blip>
          <a:stretch>
            <a:fillRect/>
          </a:stretch>
        </p:blipFill>
        <p:spPr>
          <a:xfrm>
            <a:off x="8366792" y="880915"/>
            <a:ext cx="777208" cy="835176"/>
          </a:xfrm>
          <a:prstGeom prst="rect">
            <a:avLst/>
          </a:prstGeom>
          <a:noFill/>
          <a:ln>
            <a:noFill/>
          </a:ln>
        </p:spPr>
      </p:pic>
      <p:sp>
        <p:nvSpPr>
          <p:cNvPr id="4" name="文本框 3">
            <a:extLst>
              <a:ext uri="{FF2B5EF4-FFF2-40B4-BE49-F238E27FC236}">
                <a16:creationId xmlns:a16="http://schemas.microsoft.com/office/drawing/2014/main" id="{C701BB78-C45D-51A1-8F34-BF112DB651D5}"/>
              </a:ext>
            </a:extLst>
          </p:cNvPr>
          <p:cNvSpPr txBox="1"/>
          <p:nvPr/>
        </p:nvSpPr>
        <p:spPr>
          <a:xfrm>
            <a:off x="3537960" y="131484"/>
            <a:ext cx="5173276" cy="380938"/>
          </a:xfrm>
          <a:prstGeom prst="rect">
            <a:avLst/>
          </a:prstGeom>
          <a:noFill/>
        </p:spPr>
        <p:txBody>
          <a:bodyPr wrap="square">
            <a:spAutoFit/>
          </a:bodyPr>
          <a:lstStyle/>
          <a:p>
            <a:pPr algn="just">
              <a:lnSpc>
                <a:spcPct val="150000"/>
              </a:lnSpc>
            </a:pP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User info </a:t>
            </a: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update</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 &amp; </a:t>
            </a: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register</a:t>
            </a:r>
            <a:endParaRPr lang="zh-CN" altLang="zh-CN" sz="1100" b="1"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3F6A33DC-FEE2-FA9E-935D-0CB361891B73}"/>
              </a:ext>
            </a:extLst>
          </p:cNvPr>
          <p:cNvPicPr>
            <a:picLocks noChangeAspect="1"/>
          </p:cNvPicPr>
          <p:nvPr/>
        </p:nvPicPr>
        <p:blipFill>
          <a:blip r:embed="rId5"/>
          <a:stretch>
            <a:fillRect/>
          </a:stretch>
        </p:blipFill>
        <p:spPr>
          <a:xfrm>
            <a:off x="0" y="1057388"/>
            <a:ext cx="9144000" cy="3978171"/>
          </a:xfrm>
          <a:prstGeom prst="rect">
            <a:avLst/>
          </a:prstGeom>
        </p:spPr>
      </p:pic>
      <p:sp>
        <p:nvSpPr>
          <p:cNvPr id="5" name="文本框 4">
            <a:extLst>
              <a:ext uri="{FF2B5EF4-FFF2-40B4-BE49-F238E27FC236}">
                <a16:creationId xmlns:a16="http://schemas.microsoft.com/office/drawing/2014/main" id="{8A33502E-79C0-C0C5-699E-D6674147E50B}"/>
              </a:ext>
            </a:extLst>
          </p:cNvPr>
          <p:cNvSpPr txBox="1"/>
          <p:nvPr/>
        </p:nvSpPr>
        <p:spPr>
          <a:xfrm>
            <a:off x="6580876" y="128527"/>
            <a:ext cx="5173276" cy="380938"/>
          </a:xfrm>
          <a:prstGeom prst="rect">
            <a:avLst/>
          </a:prstGeom>
          <a:noFill/>
        </p:spPr>
        <p:txBody>
          <a:bodyPr wrap="square">
            <a:spAutoFit/>
          </a:bodyPr>
          <a:lstStyle/>
          <a:p>
            <a:pPr algn="just">
              <a:lnSpc>
                <a:spcPct val="150000"/>
              </a:lnSpc>
            </a:pP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Diet history</a:t>
            </a:r>
            <a:endParaRPr lang="zh-CN" altLang="zh-CN" sz="1100" b="1" kern="100" dirty="0">
              <a:effectLst/>
              <a:latin typeface="Calibri" panose="020F050202020403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033325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ctrTitle"/>
          </p:nvPr>
        </p:nvSpPr>
        <p:spPr>
          <a:xfrm>
            <a:off x="428812" y="274615"/>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data.html</a:t>
            </a:r>
          </a:p>
        </p:txBody>
      </p:sp>
      <p:cxnSp>
        <p:nvCxnSpPr>
          <p:cNvPr id="343" name="Google Shape;343;p43"/>
          <p:cNvCxnSpPr>
            <a:cxnSpLocks/>
          </p:cNvCxnSpPr>
          <p:nvPr/>
        </p:nvCxnSpPr>
        <p:spPr>
          <a:xfrm>
            <a:off x="2497311" y="695425"/>
            <a:ext cx="6670203" cy="0"/>
          </a:xfrm>
          <a:prstGeom prst="straightConnector1">
            <a:avLst/>
          </a:prstGeom>
          <a:noFill/>
          <a:ln w="76200" cap="flat" cmpd="sng">
            <a:solidFill>
              <a:schemeClr val="accent1"/>
            </a:solidFill>
            <a:prstDash val="solid"/>
            <a:round/>
            <a:headEnd type="none" w="med" len="med"/>
            <a:tailEnd type="none" w="med" len="med"/>
          </a:ln>
        </p:spPr>
      </p:cxnSp>
      <p:pic>
        <p:nvPicPr>
          <p:cNvPr id="7" name="Google Shape;1197;p60">
            <a:extLst>
              <a:ext uri="{FF2B5EF4-FFF2-40B4-BE49-F238E27FC236}">
                <a16:creationId xmlns:a16="http://schemas.microsoft.com/office/drawing/2014/main" id="{370AAE35-D58B-E248-C7D2-3F8DF51EEED1}"/>
              </a:ext>
            </a:extLst>
          </p:cNvPr>
          <p:cNvPicPr preferRelativeResize="0"/>
          <p:nvPr/>
        </p:nvPicPr>
        <p:blipFill>
          <a:blip r:embed="rId3">
            <a:alphaModFix/>
          </a:blip>
          <a:stretch>
            <a:fillRect/>
          </a:stretch>
        </p:blipFill>
        <p:spPr>
          <a:xfrm rot="-5400000">
            <a:off x="6961706" y="3084950"/>
            <a:ext cx="3227295" cy="860555"/>
          </a:xfrm>
          <a:prstGeom prst="rect">
            <a:avLst/>
          </a:prstGeom>
          <a:noFill/>
          <a:ln>
            <a:noFill/>
          </a:ln>
        </p:spPr>
      </p:pic>
      <p:pic>
        <p:nvPicPr>
          <p:cNvPr id="8" name="Google Shape;1206;p60">
            <a:extLst>
              <a:ext uri="{FF2B5EF4-FFF2-40B4-BE49-F238E27FC236}">
                <a16:creationId xmlns:a16="http://schemas.microsoft.com/office/drawing/2014/main" id="{1C758F5B-EC13-DF10-638C-114BD5A1466F}"/>
              </a:ext>
            </a:extLst>
          </p:cNvPr>
          <p:cNvPicPr preferRelativeResize="0"/>
          <p:nvPr/>
        </p:nvPicPr>
        <p:blipFill>
          <a:blip r:embed="rId4">
            <a:alphaModFix/>
          </a:blip>
          <a:stretch>
            <a:fillRect/>
          </a:stretch>
        </p:blipFill>
        <p:spPr>
          <a:xfrm>
            <a:off x="8366792" y="880915"/>
            <a:ext cx="777208" cy="835176"/>
          </a:xfrm>
          <a:prstGeom prst="rect">
            <a:avLst/>
          </a:prstGeom>
          <a:noFill/>
          <a:ln>
            <a:noFill/>
          </a:ln>
        </p:spPr>
      </p:pic>
      <p:sp>
        <p:nvSpPr>
          <p:cNvPr id="5" name="文本框 4">
            <a:extLst>
              <a:ext uri="{FF2B5EF4-FFF2-40B4-BE49-F238E27FC236}">
                <a16:creationId xmlns:a16="http://schemas.microsoft.com/office/drawing/2014/main" id="{8A33502E-79C0-C0C5-699E-D6674147E50B}"/>
              </a:ext>
            </a:extLst>
          </p:cNvPr>
          <p:cNvSpPr txBox="1"/>
          <p:nvPr/>
        </p:nvSpPr>
        <p:spPr>
          <a:xfrm>
            <a:off x="4168182" y="170677"/>
            <a:ext cx="5173276" cy="380938"/>
          </a:xfrm>
          <a:prstGeom prst="rect">
            <a:avLst/>
          </a:prstGeom>
          <a:noFill/>
        </p:spPr>
        <p:txBody>
          <a:bodyPr wrap="square">
            <a:spAutoFit/>
          </a:bodyPr>
          <a:lstStyle/>
          <a:p>
            <a:pPr algn="just">
              <a:lnSpc>
                <a:spcPct val="150000"/>
              </a:lnSpc>
            </a:pP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Search for foods in </a:t>
            </a: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database</a:t>
            </a:r>
            <a:r>
              <a:rPr lang="en-US" altLang="zh-CN" sz="1400" kern="100" dirty="0">
                <a:effectLst/>
                <a:latin typeface="Times New Roman" panose="02020603050405020304" pitchFamily="18" charset="0"/>
                <a:ea typeface="宋体" panose="02010600030101010101" pitchFamily="2" charset="-122"/>
                <a:cs typeface="Arial" panose="020B0604020202020204" pitchFamily="34" charset="0"/>
              </a:rPr>
              <a:t> using </a:t>
            </a:r>
            <a:r>
              <a:rPr lang="en-US" altLang="zh-CN" sz="1400" b="1" kern="100" dirty="0">
                <a:effectLst/>
                <a:latin typeface="Times New Roman" panose="02020603050405020304" pitchFamily="18" charset="0"/>
                <a:ea typeface="宋体" panose="02010600030101010101" pitchFamily="2" charset="-122"/>
                <a:cs typeface="Arial" panose="020B0604020202020204" pitchFamily="34" charset="0"/>
              </a:rPr>
              <a:t>ES</a:t>
            </a:r>
            <a:endParaRPr lang="zh-CN" altLang="zh-CN" sz="1100" b="1" kern="1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6" name="图片 5">
            <a:extLst>
              <a:ext uri="{FF2B5EF4-FFF2-40B4-BE49-F238E27FC236}">
                <a16:creationId xmlns:a16="http://schemas.microsoft.com/office/drawing/2014/main" id="{C10C9156-1707-9F3C-5167-BF97465B7CA6}"/>
              </a:ext>
            </a:extLst>
          </p:cNvPr>
          <p:cNvPicPr>
            <a:picLocks noChangeAspect="1"/>
          </p:cNvPicPr>
          <p:nvPr/>
        </p:nvPicPr>
        <p:blipFill>
          <a:blip r:embed="rId5"/>
          <a:stretch>
            <a:fillRect/>
          </a:stretch>
        </p:blipFill>
        <p:spPr>
          <a:xfrm>
            <a:off x="23514" y="839236"/>
            <a:ext cx="9144000" cy="4148488"/>
          </a:xfrm>
          <a:prstGeom prst="rect">
            <a:avLst/>
          </a:prstGeom>
        </p:spPr>
      </p:pic>
    </p:spTree>
    <p:extLst>
      <p:ext uri="{BB962C8B-B14F-4D97-AF65-F5344CB8AC3E}">
        <p14:creationId xmlns:p14="http://schemas.microsoft.com/office/powerpoint/2010/main" val="2730129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Website function</a:t>
            </a:r>
            <a:endParaRPr dirty="0"/>
          </a:p>
        </p:txBody>
      </p:sp>
      <p:sp>
        <p:nvSpPr>
          <p:cNvPr id="749" name="Google Shape;749;p45"/>
          <p:cNvSpPr txBox="1">
            <a:spLocks noGrp="1"/>
          </p:cNvSpPr>
          <p:nvPr>
            <p:ph type="ctrTitle" idx="4294967295"/>
          </p:nvPr>
        </p:nvSpPr>
        <p:spPr>
          <a:xfrm>
            <a:off x="1065125" y="1848600"/>
            <a:ext cx="18048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BMR &amp; TDEE</a:t>
            </a:r>
            <a:endParaRPr sz="1400" dirty="0"/>
          </a:p>
        </p:txBody>
      </p:sp>
      <p:sp>
        <p:nvSpPr>
          <p:cNvPr id="750" name="Google Shape;750;p45"/>
          <p:cNvSpPr txBox="1">
            <a:spLocks noGrp="1"/>
          </p:cNvSpPr>
          <p:nvPr>
            <p:ph type="subTitle" idx="4294967295"/>
          </p:nvPr>
        </p:nvSpPr>
        <p:spPr>
          <a:xfrm>
            <a:off x="142091" y="2312141"/>
            <a:ext cx="3300651"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latin typeface="Times New Roman" panose="02020603050405020304" pitchFamily="18" charset="0"/>
                <a:cs typeface="Times New Roman" panose="02020603050405020304" pitchFamily="18" charset="0"/>
              </a:rPr>
              <a:t>Calculated number for different ranges of people</a:t>
            </a:r>
          </a:p>
          <a:p>
            <a:pPr marL="0" lvl="0" indent="0" algn="l" rtl="0">
              <a:spcBef>
                <a:spcPts val="0"/>
              </a:spcBef>
              <a:spcAft>
                <a:spcPts val="1600"/>
              </a:spcAft>
              <a:buNone/>
            </a:pPr>
            <a:r>
              <a:rPr lang="en" sz="1200" dirty="0">
                <a:latin typeface="Times New Roman" panose="02020603050405020304" pitchFamily="18" charset="0"/>
                <a:cs typeface="Times New Roman" panose="02020603050405020304" pitchFamily="18" charset="0"/>
              </a:rPr>
              <a:t>Implemented coefficient for sports level</a:t>
            </a:r>
            <a:endParaRPr sz="1200" dirty="0">
              <a:latin typeface="Times New Roman" panose="02020603050405020304" pitchFamily="18" charset="0"/>
              <a:cs typeface="Times New Roman" panose="02020603050405020304" pitchFamily="18" charset="0"/>
            </a:endParaRPr>
          </a:p>
        </p:txBody>
      </p:sp>
      <p:sp>
        <p:nvSpPr>
          <p:cNvPr id="751" name="Google Shape;751;p45"/>
          <p:cNvSpPr txBox="1">
            <a:spLocks noGrp="1"/>
          </p:cNvSpPr>
          <p:nvPr>
            <p:ph type="ctrTitle" idx="4294967295"/>
          </p:nvPr>
        </p:nvSpPr>
        <p:spPr>
          <a:xfrm>
            <a:off x="401314" y="3232156"/>
            <a:ext cx="2770268" cy="427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Food Nutrient databases</a:t>
            </a:r>
            <a:endParaRPr sz="1400" dirty="0"/>
          </a:p>
        </p:txBody>
      </p:sp>
      <p:sp>
        <p:nvSpPr>
          <p:cNvPr id="752" name="Google Shape;752;p45"/>
          <p:cNvSpPr txBox="1">
            <a:spLocks noGrp="1"/>
          </p:cNvSpPr>
          <p:nvPr>
            <p:ph type="subTitle" idx="4294967295"/>
          </p:nvPr>
        </p:nvSpPr>
        <p:spPr>
          <a:xfrm>
            <a:off x="100391" y="3700694"/>
            <a:ext cx="3372114"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latin typeface="Times New Roman" panose="02020603050405020304" pitchFamily="18" charset="0"/>
                <a:cs typeface="Times New Roman" panose="02020603050405020304" pitchFamily="18" charset="0"/>
              </a:rPr>
              <a:t>Listed out thousands of food nutrient information</a:t>
            </a:r>
            <a:endParaRPr sz="1200" dirty="0">
              <a:latin typeface="Times New Roman" panose="02020603050405020304" pitchFamily="18" charset="0"/>
              <a:cs typeface="Times New Roman" panose="02020603050405020304" pitchFamily="18" charset="0"/>
            </a:endParaRPr>
          </a:p>
        </p:txBody>
      </p:sp>
      <p:sp>
        <p:nvSpPr>
          <p:cNvPr id="753" name="Google Shape;753;p45"/>
          <p:cNvSpPr txBox="1">
            <a:spLocks noGrp="1"/>
          </p:cNvSpPr>
          <p:nvPr>
            <p:ph type="ctrTitle" idx="4294967295"/>
          </p:nvPr>
        </p:nvSpPr>
        <p:spPr>
          <a:xfrm>
            <a:off x="6274075" y="1848600"/>
            <a:ext cx="18048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History Recording</a:t>
            </a:r>
            <a:endParaRPr sz="1400" dirty="0"/>
          </a:p>
        </p:txBody>
      </p:sp>
      <p:sp>
        <p:nvSpPr>
          <p:cNvPr id="754" name="Google Shape;754;p45"/>
          <p:cNvSpPr txBox="1">
            <a:spLocks noGrp="1"/>
          </p:cNvSpPr>
          <p:nvPr>
            <p:ph type="subTitle" idx="4294967295"/>
          </p:nvPr>
        </p:nvSpPr>
        <p:spPr>
          <a:xfrm>
            <a:off x="6016680" y="2321559"/>
            <a:ext cx="2319589"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latin typeface="Times New Roman" panose="02020603050405020304" pitchFamily="18" charset="0"/>
                <a:cs typeface="Times New Roman" panose="02020603050405020304" pitchFamily="18" charset="0"/>
              </a:rPr>
              <a:t>U</a:t>
            </a:r>
            <a:r>
              <a:rPr lang="en-US" altLang="zh-CN" sz="1200" dirty="0" err="1">
                <a:latin typeface="Times New Roman" panose="02020603050405020304" pitchFamily="18" charset="0"/>
                <a:cs typeface="Times New Roman" panose="02020603050405020304" pitchFamily="18" charset="0"/>
              </a:rPr>
              <a:t>ploaded</a:t>
            </a:r>
            <a:r>
              <a:rPr lang="en-US" altLang="zh-CN" sz="1200" dirty="0">
                <a:latin typeface="Times New Roman" panose="02020603050405020304" pitchFamily="18" charset="0"/>
                <a:cs typeface="Times New Roman" panose="02020603050405020304" pitchFamily="18" charset="0"/>
              </a:rPr>
              <a:t> user’s history dietary</a:t>
            </a:r>
          </a:p>
          <a:p>
            <a:pPr marL="0" lvl="0" indent="0" algn="l" rtl="0">
              <a:spcBef>
                <a:spcPts val="0"/>
              </a:spcBef>
              <a:spcAft>
                <a:spcPts val="1600"/>
              </a:spcAft>
              <a:buNone/>
            </a:pPr>
            <a:r>
              <a:rPr lang="en-US" sz="1200" dirty="0">
                <a:latin typeface="Times New Roman" panose="02020603050405020304" pitchFamily="18" charset="0"/>
                <a:cs typeface="Times New Roman" panose="02020603050405020304" pitchFamily="18" charset="0"/>
              </a:rPr>
              <a:t>User actively record their food</a:t>
            </a:r>
            <a:endParaRPr lang="en" sz="1200" dirty="0">
              <a:latin typeface="Times New Roman" panose="02020603050405020304" pitchFamily="18" charset="0"/>
              <a:cs typeface="Times New Roman" panose="02020603050405020304" pitchFamily="18" charset="0"/>
            </a:endParaRPr>
          </a:p>
          <a:p>
            <a:pPr marL="0" lvl="0" indent="0" algn="l" rtl="0">
              <a:spcBef>
                <a:spcPts val="0"/>
              </a:spcBef>
              <a:spcAft>
                <a:spcPts val="1600"/>
              </a:spcAft>
              <a:buNone/>
            </a:pPr>
            <a:endParaRPr sz="1200" dirty="0">
              <a:latin typeface="Times New Roman" panose="02020603050405020304" pitchFamily="18" charset="0"/>
              <a:cs typeface="Times New Roman" panose="02020603050405020304" pitchFamily="18" charset="0"/>
            </a:endParaRPr>
          </a:p>
        </p:txBody>
      </p:sp>
      <p:sp>
        <p:nvSpPr>
          <p:cNvPr id="755" name="Google Shape;755;p45"/>
          <p:cNvSpPr txBox="1">
            <a:spLocks noGrp="1"/>
          </p:cNvSpPr>
          <p:nvPr>
            <p:ph type="ctrTitle" idx="4294967295"/>
          </p:nvPr>
        </p:nvSpPr>
        <p:spPr>
          <a:xfrm>
            <a:off x="6274075" y="3220200"/>
            <a:ext cx="18048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Recommendation</a:t>
            </a:r>
            <a:endParaRPr sz="1400" dirty="0"/>
          </a:p>
        </p:txBody>
      </p:sp>
      <p:sp>
        <p:nvSpPr>
          <p:cNvPr id="756" name="Google Shape;756;p45"/>
          <p:cNvSpPr txBox="1">
            <a:spLocks noGrp="1"/>
          </p:cNvSpPr>
          <p:nvPr>
            <p:ph type="subTitle" idx="4294967295"/>
          </p:nvPr>
        </p:nvSpPr>
        <p:spPr>
          <a:xfrm>
            <a:off x="5401724" y="3653282"/>
            <a:ext cx="3549500" cy="792600"/>
          </a:xfrm>
          <a:prstGeom prst="rect">
            <a:avLst/>
          </a:prstGeom>
        </p:spPr>
        <p:txBody>
          <a:bodyPr spcFirstLastPara="1" wrap="square" lIns="91425" tIns="91425" rIns="91425" bIns="91425" anchor="t" anchorCtr="0">
            <a:noAutofit/>
          </a:bodyPr>
          <a:lstStyle/>
          <a:p>
            <a:pPr marL="0" indent="0">
              <a:lnSpc>
                <a:spcPct val="150000"/>
              </a:lnSpc>
              <a:spcAft>
                <a:spcPts val="1600"/>
              </a:spcAft>
              <a:buNone/>
            </a:pPr>
            <a:r>
              <a:rPr lang="en-US" sz="1200" dirty="0">
                <a:latin typeface="Times New Roman" panose="02020603050405020304" pitchFamily="18" charset="0"/>
                <a:cs typeface="Times New Roman" panose="02020603050405020304" pitchFamily="18" charset="0"/>
              </a:rPr>
              <a:t>Combined </a:t>
            </a:r>
            <a:r>
              <a:rPr lang="en-US" altLang="zh-CN" sz="1200" dirty="0">
                <a:solidFill>
                  <a:schemeClr val="dk1"/>
                </a:solidFill>
                <a:latin typeface="Times New Roman" panose="02020603050405020304" pitchFamily="18" charset="0"/>
                <a:cs typeface="Times New Roman" panose="02020603050405020304" pitchFamily="18" charset="0"/>
                <a:sym typeface="Oxygen Light"/>
              </a:rPr>
              <a:t>Elasticsearch &amp; Collaborative Filtering to give user more appropriate food selections</a:t>
            </a:r>
          </a:p>
          <a:p>
            <a:pPr marL="0" lvl="0" indent="0" algn="l" rtl="0">
              <a:lnSpc>
                <a:spcPct val="150000"/>
              </a:lnSpc>
              <a:spcBef>
                <a:spcPts val="0"/>
              </a:spcBef>
              <a:spcAft>
                <a:spcPts val="1600"/>
              </a:spcAft>
              <a:buNone/>
            </a:pPr>
            <a:endParaRPr sz="1200" dirty="0"/>
          </a:p>
        </p:txBody>
      </p:sp>
      <p:cxnSp>
        <p:nvCxnSpPr>
          <p:cNvPr id="757" name="Google Shape;757;p45"/>
          <p:cNvCxnSpPr/>
          <p:nvPr/>
        </p:nvCxnSpPr>
        <p:spPr>
          <a:xfrm>
            <a:off x="4638883" y="695425"/>
            <a:ext cx="4578600" cy="0"/>
          </a:xfrm>
          <a:prstGeom prst="straightConnector1">
            <a:avLst/>
          </a:prstGeom>
          <a:noFill/>
          <a:ln w="76200" cap="flat" cmpd="sng">
            <a:solidFill>
              <a:schemeClr val="accent1"/>
            </a:solidFill>
            <a:prstDash val="solid"/>
            <a:round/>
            <a:headEnd type="none" w="med" len="med"/>
            <a:tailEnd type="none" w="med" len="med"/>
          </a:ln>
        </p:spPr>
      </p:cxnSp>
      <p:pic>
        <p:nvPicPr>
          <p:cNvPr id="758" name="Google Shape;758;p45"/>
          <p:cNvPicPr preferRelativeResize="0"/>
          <p:nvPr/>
        </p:nvPicPr>
        <p:blipFill>
          <a:blip r:embed="rId3">
            <a:alphaModFix/>
          </a:blip>
          <a:stretch>
            <a:fillRect/>
          </a:stretch>
        </p:blipFill>
        <p:spPr>
          <a:xfrm>
            <a:off x="3473239" y="1848600"/>
            <a:ext cx="2197525" cy="1983300"/>
          </a:xfrm>
          <a:prstGeom prst="rect">
            <a:avLst/>
          </a:prstGeom>
          <a:noFill/>
          <a:ln>
            <a:noFill/>
          </a:ln>
        </p:spPr>
      </p:pic>
      <p:cxnSp>
        <p:nvCxnSpPr>
          <p:cNvPr id="759" name="Google Shape;759;p45"/>
          <p:cNvCxnSpPr/>
          <p:nvPr/>
        </p:nvCxnSpPr>
        <p:spPr>
          <a:xfrm rot="10800000">
            <a:off x="2939050" y="2070775"/>
            <a:ext cx="1212000" cy="448500"/>
          </a:xfrm>
          <a:prstGeom prst="bentConnector3">
            <a:avLst>
              <a:gd name="adj1" fmla="val 50000"/>
            </a:avLst>
          </a:prstGeom>
          <a:noFill/>
          <a:ln w="19050" cap="flat" cmpd="sng">
            <a:solidFill>
              <a:schemeClr val="accent2"/>
            </a:solidFill>
            <a:prstDash val="solid"/>
            <a:round/>
            <a:headEnd type="oval" w="med" len="med"/>
            <a:tailEnd type="oval" w="med" len="med"/>
          </a:ln>
        </p:spPr>
      </p:cxnSp>
      <p:cxnSp>
        <p:nvCxnSpPr>
          <p:cNvPr id="760" name="Google Shape;760;p45"/>
          <p:cNvCxnSpPr/>
          <p:nvPr/>
        </p:nvCxnSpPr>
        <p:spPr>
          <a:xfrm flipH="1">
            <a:off x="2929700" y="2977325"/>
            <a:ext cx="1383600" cy="477000"/>
          </a:xfrm>
          <a:prstGeom prst="bentConnector3">
            <a:avLst>
              <a:gd name="adj1" fmla="val 50000"/>
            </a:avLst>
          </a:prstGeom>
          <a:noFill/>
          <a:ln w="19050" cap="flat" cmpd="sng">
            <a:solidFill>
              <a:schemeClr val="accent2"/>
            </a:solidFill>
            <a:prstDash val="solid"/>
            <a:round/>
            <a:headEnd type="oval" w="med" len="med"/>
            <a:tailEnd type="oval" w="med" len="med"/>
          </a:ln>
        </p:spPr>
      </p:cxnSp>
      <p:cxnSp>
        <p:nvCxnSpPr>
          <p:cNvPr id="761" name="Google Shape;761;p45"/>
          <p:cNvCxnSpPr/>
          <p:nvPr/>
        </p:nvCxnSpPr>
        <p:spPr>
          <a:xfrm rot="10800000" flipH="1">
            <a:off x="4637725" y="2052874"/>
            <a:ext cx="1584000" cy="456900"/>
          </a:xfrm>
          <a:prstGeom prst="bentConnector3">
            <a:avLst>
              <a:gd name="adj1" fmla="val 50000"/>
            </a:avLst>
          </a:prstGeom>
          <a:noFill/>
          <a:ln w="19050" cap="flat" cmpd="sng">
            <a:solidFill>
              <a:schemeClr val="accent2"/>
            </a:solidFill>
            <a:prstDash val="solid"/>
            <a:round/>
            <a:headEnd type="oval" w="med" len="med"/>
            <a:tailEnd type="oval" w="med" len="med"/>
          </a:ln>
        </p:spPr>
      </p:cxnSp>
      <p:cxnSp>
        <p:nvCxnSpPr>
          <p:cNvPr id="762" name="Google Shape;762;p45"/>
          <p:cNvCxnSpPr/>
          <p:nvPr/>
        </p:nvCxnSpPr>
        <p:spPr>
          <a:xfrm>
            <a:off x="4722925" y="2795708"/>
            <a:ext cx="1498800" cy="629100"/>
          </a:xfrm>
          <a:prstGeom prst="bentConnector3">
            <a:avLst>
              <a:gd name="adj1" fmla="val 50000"/>
            </a:avLst>
          </a:prstGeom>
          <a:noFill/>
          <a:ln w="19050" cap="flat" cmpd="sng">
            <a:solidFill>
              <a:schemeClr val="accent2"/>
            </a:solidFill>
            <a:prstDash val="solid"/>
            <a:round/>
            <a:headEnd type="oval" w="med" len="med"/>
            <a:tailEnd type="oval" w="med" len="med"/>
          </a:ln>
        </p:spPr>
      </p:cxnSp>
    </p:spTree>
    <p:extLst>
      <p:ext uri="{BB962C8B-B14F-4D97-AF65-F5344CB8AC3E}">
        <p14:creationId xmlns:p14="http://schemas.microsoft.com/office/powerpoint/2010/main" val="25363969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ctrTitle"/>
          </p:nvPr>
        </p:nvSpPr>
        <p:spPr>
          <a:xfrm>
            <a:off x="2079600" y="2127525"/>
            <a:ext cx="49848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Dataset introduction</a:t>
            </a:r>
            <a:endParaRPr dirty="0"/>
          </a:p>
        </p:txBody>
      </p:sp>
      <p:sp>
        <p:nvSpPr>
          <p:cNvPr id="210" name="Google Shape;210;p3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02</a:t>
            </a:r>
            <a:endParaRPr dirty="0"/>
          </a:p>
        </p:txBody>
      </p:sp>
      <p:pic>
        <p:nvPicPr>
          <p:cNvPr id="211" name="Google Shape;211;p36"/>
          <p:cNvPicPr preferRelativeResize="0"/>
          <p:nvPr/>
        </p:nvPicPr>
        <p:blipFill>
          <a:blip r:embed="rId3">
            <a:alphaModFix/>
          </a:blip>
          <a:stretch>
            <a:fillRect/>
          </a:stretch>
        </p:blipFill>
        <p:spPr>
          <a:xfrm>
            <a:off x="5822399" y="3709754"/>
            <a:ext cx="1670011" cy="1768350"/>
          </a:xfrm>
          <a:prstGeom prst="rect">
            <a:avLst/>
          </a:prstGeom>
          <a:noFill/>
          <a:ln>
            <a:noFill/>
          </a:ln>
        </p:spPr>
      </p:pic>
      <p:pic>
        <p:nvPicPr>
          <p:cNvPr id="212" name="Google Shape;212;p36"/>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213" name="Google Shape;213;p36"/>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214" name="Google Shape;214;p36"/>
          <p:cNvPicPr preferRelativeResize="0"/>
          <p:nvPr/>
        </p:nvPicPr>
        <p:blipFill>
          <a:blip r:embed="rId6">
            <a:alphaModFix/>
          </a:blip>
          <a:stretch>
            <a:fillRect/>
          </a:stretch>
        </p:blipFill>
        <p:spPr>
          <a:xfrm>
            <a:off x="-503175" y="3768265"/>
            <a:ext cx="1582008" cy="1690668"/>
          </a:xfrm>
          <a:prstGeom prst="rect">
            <a:avLst/>
          </a:prstGeom>
          <a:noFill/>
          <a:ln>
            <a:noFill/>
          </a:ln>
        </p:spPr>
      </p:pic>
      <p:pic>
        <p:nvPicPr>
          <p:cNvPr id="215" name="Google Shape;215;p36"/>
          <p:cNvPicPr preferRelativeResize="0"/>
          <p:nvPr/>
        </p:nvPicPr>
        <p:blipFill>
          <a:blip r:embed="rId7">
            <a:alphaModFix/>
          </a:blip>
          <a:stretch>
            <a:fillRect/>
          </a:stretch>
        </p:blipFill>
        <p:spPr>
          <a:xfrm>
            <a:off x="847773" y="3709750"/>
            <a:ext cx="1299312" cy="2003005"/>
          </a:xfrm>
          <a:prstGeom prst="rect">
            <a:avLst/>
          </a:prstGeom>
          <a:noFill/>
          <a:ln>
            <a:noFill/>
          </a:ln>
        </p:spPr>
      </p:pic>
      <p:pic>
        <p:nvPicPr>
          <p:cNvPr id="216" name="Google Shape;216;p36"/>
          <p:cNvPicPr preferRelativeResize="0"/>
          <p:nvPr/>
        </p:nvPicPr>
        <p:blipFill>
          <a:blip r:embed="rId8">
            <a:alphaModFix/>
          </a:blip>
          <a:stretch>
            <a:fillRect/>
          </a:stretch>
        </p:blipFill>
        <p:spPr>
          <a:xfrm>
            <a:off x="4753813" y="3662024"/>
            <a:ext cx="1162152" cy="1863781"/>
          </a:xfrm>
          <a:prstGeom prst="rect">
            <a:avLst/>
          </a:prstGeom>
          <a:noFill/>
          <a:ln>
            <a:noFill/>
          </a:ln>
        </p:spPr>
      </p:pic>
      <p:pic>
        <p:nvPicPr>
          <p:cNvPr id="217" name="Google Shape;217;p36"/>
          <p:cNvPicPr preferRelativeResize="0"/>
          <p:nvPr/>
        </p:nvPicPr>
        <p:blipFill>
          <a:blip r:embed="rId9">
            <a:alphaModFix/>
          </a:blip>
          <a:stretch>
            <a:fillRect/>
          </a:stretch>
        </p:blipFill>
        <p:spPr>
          <a:xfrm>
            <a:off x="7064484" y="3166276"/>
            <a:ext cx="2225666" cy="262584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OUR Dataset</a:t>
            </a:r>
            <a:endParaRPr dirty="0"/>
          </a:p>
        </p:txBody>
      </p:sp>
      <p:cxnSp>
        <p:nvCxnSpPr>
          <p:cNvPr id="225" name="Google Shape;225;p37"/>
          <p:cNvCxnSpPr/>
          <p:nvPr/>
        </p:nvCxnSpPr>
        <p:spPr>
          <a:xfrm>
            <a:off x="3128272" y="695425"/>
            <a:ext cx="6477000" cy="0"/>
          </a:xfrm>
          <a:prstGeom prst="straightConnector1">
            <a:avLst/>
          </a:prstGeom>
          <a:noFill/>
          <a:ln w="76200" cap="flat" cmpd="sng">
            <a:solidFill>
              <a:schemeClr val="accent1"/>
            </a:solidFill>
            <a:prstDash val="solid"/>
            <a:round/>
            <a:headEnd type="none" w="med" len="med"/>
            <a:tailEnd type="none" w="med" len="med"/>
          </a:ln>
        </p:spPr>
      </p:cxnSp>
      <p:sp>
        <p:nvSpPr>
          <p:cNvPr id="226" name="Google Shape;226;p37"/>
          <p:cNvSpPr/>
          <p:nvPr/>
        </p:nvSpPr>
        <p:spPr>
          <a:xfrm>
            <a:off x="-982050" y="2385875"/>
            <a:ext cx="2606100" cy="2606100"/>
          </a:xfrm>
          <a:prstGeom prst="ellipse">
            <a:avLst/>
          </a:prstGeom>
          <a:solidFill>
            <a:schemeClr val="accent1">
              <a:alpha val="343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37"/>
          <p:cNvPicPr preferRelativeResize="0"/>
          <p:nvPr/>
        </p:nvPicPr>
        <p:blipFill>
          <a:blip r:embed="rId3">
            <a:alphaModFix/>
          </a:blip>
          <a:stretch>
            <a:fillRect/>
          </a:stretch>
        </p:blipFill>
        <p:spPr>
          <a:xfrm>
            <a:off x="7324349" y="-462275"/>
            <a:ext cx="2057772" cy="3190874"/>
          </a:xfrm>
          <a:prstGeom prst="rect">
            <a:avLst/>
          </a:prstGeom>
          <a:noFill/>
          <a:ln>
            <a:noFill/>
          </a:ln>
        </p:spPr>
      </p:pic>
      <p:pic>
        <p:nvPicPr>
          <p:cNvPr id="229" name="Google Shape;229;p37"/>
          <p:cNvPicPr preferRelativeResize="0"/>
          <p:nvPr/>
        </p:nvPicPr>
        <p:blipFill>
          <a:blip r:embed="rId4">
            <a:alphaModFix/>
          </a:blip>
          <a:stretch>
            <a:fillRect/>
          </a:stretch>
        </p:blipFill>
        <p:spPr>
          <a:xfrm>
            <a:off x="-105473" y="2576601"/>
            <a:ext cx="1925124" cy="2438299"/>
          </a:xfrm>
          <a:prstGeom prst="rect">
            <a:avLst/>
          </a:prstGeom>
          <a:noFill/>
          <a:ln>
            <a:noFill/>
          </a:ln>
        </p:spPr>
      </p:pic>
      <p:pic>
        <p:nvPicPr>
          <p:cNvPr id="230" name="Google Shape;230;p37"/>
          <p:cNvPicPr preferRelativeResize="0"/>
          <p:nvPr/>
        </p:nvPicPr>
        <p:blipFill>
          <a:blip r:embed="rId5">
            <a:alphaModFix/>
          </a:blip>
          <a:stretch>
            <a:fillRect/>
          </a:stretch>
        </p:blipFill>
        <p:spPr>
          <a:xfrm>
            <a:off x="8286601" y="2842529"/>
            <a:ext cx="857399" cy="834676"/>
          </a:xfrm>
          <a:prstGeom prst="rect">
            <a:avLst/>
          </a:prstGeom>
          <a:noFill/>
          <a:ln>
            <a:noFill/>
          </a:ln>
        </p:spPr>
      </p:pic>
      <p:sp>
        <p:nvSpPr>
          <p:cNvPr id="231" name="Google Shape;231;p37">
            <a:hlinkClick r:id="" action="ppaction://hlinkshowjump?jump=previousslide"/>
          </p:cNvPr>
          <p:cNvSpPr/>
          <p:nvPr/>
        </p:nvSpPr>
        <p:spPr>
          <a:xfrm rot="10800000">
            <a:off x="8106438" y="4506950"/>
            <a:ext cx="272700" cy="225600"/>
          </a:xfrm>
          <a:prstGeom prst="rightArrow">
            <a:avLst>
              <a:gd name="adj1" fmla="val 48759"/>
              <a:gd name="adj2"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7">
            <a:hlinkClick r:id="" action="ppaction://hlinkshowjump?jump=nextslide"/>
          </p:cNvPr>
          <p:cNvSpPr/>
          <p:nvPr/>
        </p:nvSpPr>
        <p:spPr>
          <a:xfrm>
            <a:off x="8478663" y="4506950"/>
            <a:ext cx="272700" cy="225600"/>
          </a:xfrm>
          <a:prstGeom prst="rightArrow">
            <a:avLst>
              <a:gd name="adj1" fmla="val 48759"/>
              <a:gd name="adj2"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表格 3">
            <a:extLst>
              <a:ext uri="{FF2B5EF4-FFF2-40B4-BE49-F238E27FC236}">
                <a16:creationId xmlns:a16="http://schemas.microsoft.com/office/drawing/2014/main" id="{2845F876-B816-3EE1-B93B-D5DFCD8044A7}"/>
              </a:ext>
            </a:extLst>
          </p:cNvPr>
          <p:cNvGraphicFramePr>
            <a:graphicFrameLocks noGrp="1"/>
          </p:cNvGraphicFramePr>
          <p:nvPr>
            <p:extLst>
              <p:ext uri="{D42A27DB-BD31-4B8C-83A1-F6EECF244321}">
                <p14:modId xmlns:p14="http://schemas.microsoft.com/office/powerpoint/2010/main" val="1802299866"/>
              </p:ext>
            </p:extLst>
          </p:nvPr>
        </p:nvGraphicFramePr>
        <p:xfrm>
          <a:off x="1920750" y="2181198"/>
          <a:ext cx="5403599" cy="2731653"/>
        </p:xfrm>
        <a:graphic>
          <a:graphicData uri="http://schemas.openxmlformats.org/drawingml/2006/table">
            <a:tbl>
              <a:tblPr firstRow="1" firstCol="1" bandRow="1">
                <a:tableStyleId>{BC89EF96-8CEA-46FF-86C4-4CE0E7609802}</a:tableStyleId>
              </a:tblPr>
              <a:tblGrid>
                <a:gridCol w="5403599">
                  <a:extLst>
                    <a:ext uri="{9D8B030D-6E8A-4147-A177-3AD203B41FA5}">
                      <a16:colId xmlns:a16="http://schemas.microsoft.com/office/drawing/2014/main" val="3026494796"/>
                    </a:ext>
                  </a:extLst>
                </a:gridCol>
              </a:tblGrid>
              <a:tr h="303517">
                <a:tc>
                  <a:txBody>
                    <a:bodyPr/>
                    <a:lstStyle/>
                    <a:p>
                      <a:pPr algn="just">
                        <a:lnSpc>
                          <a:spcPct val="150000"/>
                        </a:lnSpc>
                      </a:pPr>
                      <a:r>
                        <a:rPr lang="en-US" sz="1200" kern="100" dirty="0">
                          <a:solidFill>
                            <a:schemeClr val="tx1"/>
                          </a:solidFill>
                          <a:effectLst/>
                          <a:latin typeface="Times New Roman" panose="02020603050405020304" pitchFamily="18" charset="0"/>
                          <a:cs typeface="Times New Roman" panose="02020603050405020304" pitchFamily="18" charset="0"/>
                        </a:rPr>
                        <a:t>Aquatic animals other than fish</a:t>
                      </a:r>
                      <a:endParaRPr lang="zh-CN" sz="105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64033392"/>
                  </a:ext>
                </a:extLst>
              </a:tr>
              <a:tr h="303517">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Meat and meat products</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02197"/>
                  </a:ext>
                </a:extLst>
              </a:tr>
              <a:tr h="303517">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Eggs and egg products</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5174307"/>
                  </a:ext>
                </a:extLst>
              </a:tr>
              <a:tr h="303517">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Cereals and cereal products</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574280"/>
                  </a:ext>
                </a:extLst>
              </a:tr>
              <a:tr h="303517">
                <a:tc>
                  <a:txBody>
                    <a:bodyPr/>
                    <a:lstStyle/>
                    <a:p>
                      <a:pPr algn="just">
                        <a:lnSpc>
                          <a:spcPct val="150000"/>
                        </a:lnSpc>
                      </a:pPr>
                      <a:r>
                        <a:rPr lang="en-US" sz="1200" kern="100">
                          <a:effectLst/>
                          <a:latin typeface="Times New Roman" panose="02020603050405020304" pitchFamily="18" charset="0"/>
                          <a:cs typeface="Times New Roman" panose="02020603050405020304" pitchFamily="18" charset="0"/>
                        </a:rPr>
                        <a:t>Milk and milk products</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24835345"/>
                  </a:ext>
                </a:extLst>
              </a:tr>
              <a:tr h="303517">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Poultry and poultry products</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7207579"/>
                  </a:ext>
                </a:extLst>
              </a:tr>
              <a:tr h="303517">
                <a:tc>
                  <a:txBody>
                    <a:bodyPr/>
                    <a:lstStyle/>
                    <a:p>
                      <a:pPr algn="just">
                        <a:lnSpc>
                          <a:spcPct val="150000"/>
                        </a:lnSpc>
                      </a:pPr>
                      <a:r>
                        <a:rPr lang="en-US" sz="1200" kern="100">
                          <a:effectLst/>
                          <a:latin typeface="Times New Roman" panose="02020603050405020304" pitchFamily="18" charset="0"/>
                          <a:cs typeface="Times New Roman" panose="02020603050405020304" pitchFamily="18" charset="0"/>
                        </a:rPr>
                        <a:t>Vegetables and vegetable products</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546510"/>
                  </a:ext>
                </a:extLst>
              </a:tr>
              <a:tr h="303517">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Fruits and fruit products</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6263641"/>
                  </a:ext>
                </a:extLst>
              </a:tr>
              <a:tr h="303517">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Fish and fish products</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2168464"/>
                  </a:ext>
                </a:extLst>
              </a:tr>
            </a:tbl>
          </a:graphicData>
        </a:graphic>
      </p:graphicFrame>
      <p:sp>
        <p:nvSpPr>
          <p:cNvPr id="5" name="文本框 4">
            <a:extLst>
              <a:ext uri="{FF2B5EF4-FFF2-40B4-BE49-F238E27FC236}">
                <a16:creationId xmlns:a16="http://schemas.microsoft.com/office/drawing/2014/main" id="{58B28185-B606-D3F4-4A15-5F1D43F67791}"/>
              </a:ext>
            </a:extLst>
          </p:cNvPr>
          <p:cNvSpPr txBox="1"/>
          <p:nvPr/>
        </p:nvSpPr>
        <p:spPr>
          <a:xfrm>
            <a:off x="993161" y="1339647"/>
            <a:ext cx="6700477" cy="646331"/>
          </a:xfrm>
          <a:prstGeom prst="rect">
            <a:avLst/>
          </a:prstGeom>
          <a:noFill/>
        </p:spPr>
        <p:txBody>
          <a:bodyPr wrap="square" rtlCol="0">
            <a:spAutoFit/>
          </a:bodyPr>
          <a:lstStyle/>
          <a:p>
            <a:pPr algn="ctr"/>
            <a:r>
              <a:rPr lang="en-US" altLang="zh-CN" sz="1800" dirty="0">
                <a:latin typeface="Times New Roman" panose="02020603050405020304" pitchFamily="18" charset="0"/>
                <a:cs typeface="Times New Roman" panose="02020603050405020304" pitchFamily="18" charset="0"/>
              </a:rPr>
              <a:t>We selected our datasets which came from </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 website in HKSAR called </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“Centre for Food Safety” </a:t>
            </a:r>
            <a:r>
              <a:rPr lang="en-US" altLang="zh-CN" sz="1800" u="sng"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6"/>
              </a:rPr>
              <a:t>https://www.cfs.gov.hk/</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Data Labels</a:t>
            </a:r>
            <a:endParaRPr dirty="0"/>
          </a:p>
        </p:txBody>
      </p:sp>
      <p:pic>
        <p:nvPicPr>
          <p:cNvPr id="240" name="Google Shape;240;p38"/>
          <p:cNvPicPr preferRelativeResize="0"/>
          <p:nvPr/>
        </p:nvPicPr>
        <p:blipFill>
          <a:blip r:embed="rId3">
            <a:alphaModFix/>
          </a:blip>
          <a:stretch>
            <a:fillRect/>
          </a:stretch>
        </p:blipFill>
        <p:spPr>
          <a:xfrm rot="1496174">
            <a:off x="7167434" y="713098"/>
            <a:ext cx="2322049" cy="2356750"/>
          </a:xfrm>
          <a:prstGeom prst="rect">
            <a:avLst/>
          </a:prstGeom>
          <a:noFill/>
          <a:ln>
            <a:noFill/>
          </a:ln>
        </p:spPr>
      </p:pic>
      <p:cxnSp>
        <p:nvCxnSpPr>
          <p:cNvPr id="241" name="Google Shape;241;p38"/>
          <p:cNvCxnSpPr/>
          <p:nvPr/>
        </p:nvCxnSpPr>
        <p:spPr>
          <a:xfrm>
            <a:off x="4219950" y="695425"/>
            <a:ext cx="4991100" cy="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8" name="表格 7">
            <a:extLst>
              <a:ext uri="{FF2B5EF4-FFF2-40B4-BE49-F238E27FC236}">
                <a16:creationId xmlns:a16="http://schemas.microsoft.com/office/drawing/2014/main" id="{7BF4BF4C-51AB-B303-97C7-8C7969656A1A}"/>
              </a:ext>
            </a:extLst>
          </p:cNvPr>
          <p:cNvGraphicFramePr>
            <a:graphicFrameLocks noGrp="1"/>
          </p:cNvGraphicFramePr>
          <p:nvPr>
            <p:extLst>
              <p:ext uri="{D42A27DB-BD31-4B8C-83A1-F6EECF244321}">
                <p14:modId xmlns:p14="http://schemas.microsoft.com/office/powerpoint/2010/main" val="756890149"/>
              </p:ext>
            </p:extLst>
          </p:nvPr>
        </p:nvGraphicFramePr>
        <p:xfrm>
          <a:off x="776590" y="1079551"/>
          <a:ext cx="2701800" cy="3888000"/>
        </p:xfrm>
        <a:graphic>
          <a:graphicData uri="http://schemas.openxmlformats.org/drawingml/2006/table">
            <a:tbl>
              <a:tblPr firstRow="1" firstCol="1" bandRow="1">
                <a:tableStyleId>{BC89EF96-8CEA-46FF-86C4-4CE0E7609802}</a:tableStyleId>
              </a:tblPr>
              <a:tblGrid>
                <a:gridCol w="2701800">
                  <a:extLst>
                    <a:ext uri="{9D8B030D-6E8A-4147-A177-3AD203B41FA5}">
                      <a16:colId xmlns:a16="http://schemas.microsoft.com/office/drawing/2014/main" val="3026494796"/>
                    </a:ext>
                  </a:extLst>
                </a:gridCol>
              </a:tblGrid>
              <a:tr h="324000">
                <a:tc>
                  <a:txBody>
                    <a:bodyPr/>
                    <a:lstStyle/>
                    <a:p>
                      <a:pPr algn="just">
                        <a:lnSpc>
                          <a:spcPct val="150000"/>
                        </a:lnSpc>
                      </a:pPr>
                      <a:r>
                        <a:rPr lang="de-CH" altLang="zh-CN" sz="1200" kern="100" dirty="0">
                          <a:solidFill>
                            <a:schemeClr val="tx1"/>
                          </a:solidFill>
                          <a:effectLst/>
                          <a:latin typeface="Times New Roman" panose="02020603050405020304" pitchFamily="18" charset="0"/>
                          <a:cs typeface="Times New Roman" panose="02020603050405020304" pitchFamily="18" charset="0"/>
                        </a:rPr>
                        <a:t>Energy (kcal)</a:t>
                      </a:r>
                    </a:p>
                  </a:txBody>
                  <a:tcPr marL="68580" marR="68580" marT="0" marB="0"/>
                </a:tc>
                <a:extLst>
                  <a:ext uri="{0D108BD9-81ED-4DB2-BD59-A6C34878D82A}">
                    <a16:rowId xmlns:a16="http://schemas.microsoft.com/office/drawing/2014/main" val="1264033392"/>
                  </a:ext>
                </a:extLst>
              </a:tr>
              <a:tr h="324000">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Protein (g)</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02197"/>
                  </a:ext>
                </a:extLst>
              </a:tr>
              <a:tr h="324000">
                <a:tc>
                  <a:txBody>
                    <a:bodyPr/>
                    <a:lstStyle/>
                    <a:p>
                      <a:pPr algn="just">
                        <a:lnSpc>
                          <a:spcPct val="150000"/>
                        </a:lnSpc>
                      </a:pPr>
                      <a:r>
                        <a:rPr lang="en-US" altLang="zh-CN" sz="1200" kern="100" dirty="0">
                          <a:effectLst/>
                          <a:latin typeface="Times New Roman" panose="02020603050405020304" pitchFamily="18" charset="0"/>
                          <a:cs typeface="Times New Roman" panose="02020603050405020304" pitchFamily="18" charset="0"/>
                        </a:rPr>
                        <a:t>Carbohydrates (g)</a:t>
                      </a:r>
                      <a:endParaRPr lang="zh-CN" altLang="zh-CN" sz="1050" kern="100" dirty="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2245174307"/>
                  </a:ext>
                </a:extLst>
              </a:tr>
              <a:tr h="324000">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Fat (g)</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574280"/>
                  </a:ext>
                </a:extLst>
              </a:tr>
              <a:tr h="324000">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Dietary Fiber (g)</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24835345"/>
                  </a:ext>
                </a:extLst>
              </a:tr>
              <a:tr h="324000">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sugar (g)</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7207579"/>
                  </a:ext>
                </a:extLst>
              </a:tr>
              <a:tr h="324000">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Saturated Fat (g)</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546510"/>
                  </a:ext>
                </a:extLst>
              </a:tr>
              <a:tr h="324000">
                <a:tc>
                  <a:txBody>
                    <a:bodyPr/>
                    <a:lstStyle/>
                    <a:p>
                      <a:pPr algn="just">
                        <a:lnSpc>
                          <a:spcPct val="150000"/>
                        </a:lnSpc>
                      </a:pPr>
                      <a:r>
                        <a:rPr lang="de-CH" altLang="zh-CN" sz="1050" kern="100" dirty="0">
                          <a:effectLst/>
                          <a:latin typeface="Times New Roman" panose="02020603050405020304" pitchFamily="18" charset="0"/>
                          <a:ea typeface="+mn-ea"/>
                          <a:cs typeface="Times New Roman" panose="02020603050405020304" pitchFamily="18" charset="0"/>
                        </a:rPr>
                        <a:t>Trans fat (g)</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255781"/>
                  </a:ext>
                </a:extLst>
              </a:tr>
              <a:tr h="324000">
                <a:tc>
                  <a:txBody>
                    <a:bodyPr/>
                    <a:lstStyle/>
                    <a:p>
                      <a:pPr algn="just">
                        <a:lnSpc>
                          <a:spcPct val="150000"/>
                        </a:lnSpc>
                      </a:pPr>
                      <a:r>
                        <a:rPr lang="en-US" altLang="zh-CN" sz="1200" kern="100" dirty="0">
                          <a:effectLst/>
                          <a:latin typeface="Times New Roman" panose="02020603050405020304" pitchFamily="18" charset="0"/>
                          <a:cs typeface="Times New Roman" panose="02020603050405020304" pitchFamily="18" charset="0"/>
                        </a:rPr>
                        <a:t>Cholesterol (mg)</a:t>
                      </a:r>
                      <a:endParaRPr lang="zh-CN" altLang="zh-CN" sz="1050" kern="100" dirty="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2746263641"/>
                  </a:ext>
                </a:extLst>
              </a:tr>
              <a:tr h="324000">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Sodium (mg)</a:t>
                      </a:r>
                    </a:p>
                  </a:txBody>
                  <a:tcPr marL="68580" marR="68580" marT="0" marB="0"/>
                </a:tc>
                <a:extLst>
                  <a:ext uri="{0D108BD9-81ED-4DB2-BD59-A6C34878D82A}">
                    <a16:rowId xmlns:a16="http://schemas.microsoft.com/office/drawing/2014/main" val="3442168464"/>
                  </a:ext>
                </a:extLst>
              </a:tr>
              <a:tr h="324000">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Calcium (mg)</a:t>
                      </a:r>
                    </a:p>
                  </a:txBody>
                  <a:tcPr marL="68580" marR="68580" marT="0" marB="0"/>
                </a:tc>
                <a:extLst>
                  <a:ext uri="{0D108BD9-81ED-4DB2-BD59-A6C34878D82A}">
                    <a16:rowId xmlns:a16="http://schemas.microsoft.com/office/drawing/2014/main" val="1386330442"/>
                  </a:ext>
                </a:extLst>
              </a:tr>
              <a:tr h="324000">
                <a:tc>
                  <a:txBody>
                    <a:bodyPr/>
                    <a:lstStyle/>
                    <a:p>
                      <a:pPr algn="just">
                        <a:lnSpc>
                          <a:spcPct val="150000"/>
                        </a:lnSpc>
                      </a:pPr>
                      <a:r>
                        <a:rPr lang="en-US" sz="1200" kern="100" dirty="0">
                          <a:effectLst/>
                          <a:latin typeface="Times New Roman" panose="02020603050405020304" pitchFamily="18" charset="0"/>
                          <a:cs typeface="Times New Roman" panose="02020603050405020304" pitchFamily="18" charset="0"/>
                        </a:rPr>
                        <a:t>Vitamin C (mg)</a:t>
                      </a:r>
                    </a:p>
                  </a:txBody>
                  <a:tcPr marL="68580" marR="68580" marT="0" marB="0"/>
                </a:tc>
                <a:extLst>
                  <a:ext uri="{0D108BD9-81ED-4DB2-BD59-A6C34878D82A}">
                    <a16:rowId xmlns:a16="http://schemas.microsoft.com/office/drawing/2014/main" val="1543747260"/>
                  </a:ext>
                </a:extLst>
              </a:tr>
            </a:tbl>
          </a:graphicData>
        </a:graphic>
      </p:graphicFrame>
      <p:sp>
        <p:nvSpPr>
          <p:cNvPr id="11" name="文本框 10">
            <a:extLst>
              <a:ext uri="{FF2B5EF4-FFF2-40B4-BE49-F238E27FC236}">
                <a16:creationId xmlns:a16="http://schemas.microsoft.com/office/drawing/2014/main" id="{6FF50412-DCD2-17B8-4E3D-B8F14B389AE9}"/>
              </a:ext>
            </a:extLst>
          </p:cNvPr>
          <p:cNvSpPr txBox="1"/>
          <p:nvPr/>
        </p:nvSpPr>
        <p:spPr>
          <a:xfrm>
            <a:off x="5255879" y="1601551"/>
            <a:ext cx="2701799" cy="400110"/>
          </a:xfrm>
          <a:prstGeom prst="rect">
            <a:avLst/>
          </a:prstGeom>
          <a:noFill/>
        </p:spPr>
        <p:txBody>
          <a:bodyPr wrap="square" rtlCol="0">
            <a:spAutoFit/>
          </a:bodyPr>
          <a:lstStyle/>
          <a:p>
            <a:r>
              <a:rPr lang="de-CH" altLang="zh-CN" sz="2000" b="1" dirty="0">
                <a:latin typeface="Times New Roman" panose="02020603050405020304" pitchFamily="18" charset="0"/>
                <a:cs typeface="Times New Roman" panose="02020603050405020304" pitchFamily="18" charset="0"/>
              </a:rPr>
              <a:t>Main Ingredient</a:t>
            </a:r>
            <a:endParaRPr lang="zh-CN" altLang="en-US" sz="2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85BEB0B6-A9FB-A4CC-5DDB-EB3F4EEA8C5B}"/>
              </a:ext>
            </a:extLst>
          </p:cNvPr>
          <p:cNvSpPr txBox="1"/>
          <p:nvPr/>
        </p:nvSpPr>
        <p:spPr>
          <a:xfrm>
            <a:off x="5359601" y="2906163"/>
            <a:ext cx="4894728" cy="400110"/>
          </a:xfrm>
          <a:prstGeom prst="rect">
            <a:avLst/>
          </a:prstGeom>
          <a:no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Lipid</a:t>
            </a:r>
          </a:p>
        </p:txBody>
      </p:sp>
      <p:sp>
        <p:nvSpPr>
          <p:cNvPr id="16" name="文本框 15">
            <a:extLst>
              <a:ext uri="{FF2B5EF4-FFF2-40B4-BE49-F238E27FC236}">
                <a16:creationId xmlns:a16="http://schemas.microsoft.com/office/drawing/2014/main" id="{FC9195B2-217D-6C07-DEAD-1D900F600F47}"/>
              </a:ext>
            </a:extLst>
          </p:cNvPr>
          <p:cNvSpPr txBox="1"/>
          <p:nvPr/>
        </p:nvSpPr>
        <p:spPr>
          <a:xfrm>
            <a:off x="5255879" y="4089361"/>
            <a:ext cx="4894728"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M</a:t>
            </a:r>
            <a:r>
              <a:rPr lang="zh-CN" altLang="en-US" sz="2000" b="1" dirty="0">
                <a:latin typeface="Times New Roman" panose="02020603050405020304" pitchFamily="18" charset="0"/>
                <a:cs typeface="Times New Roman" panose="02020603050405020304" pitchFamily="18" charset="0"/>
              </a:rPr>
              <a:t>inerals and </a:t>
            </a:r>
            <a:r>
              <a:rPr lang="en-US" altLang="zh-CN" sz="2000" b="1" dirty="0">
                <a:latin typeface="Times New Roman" panose="02020603050405020304" pitchFamily="18" charset="0"/>
                <a:cs typeface="Times New Roman" panose="02020603050405020304" pitchFamily="18" charset="0"/>
              </a:rPr>
              <a:t>V</a:t>
            </a:r>
            <a:r>
              <a:rPr lang="zh-CN" altLang="en-US" sz="2000" b="1" dirty="0">
                <a:latin typeface="Times New Roman" panose="02020603050405020304" pitchFamily="18" charset="0"/>
                <a:cs typeface="Times New Roman" panose="02020603050405020304" pitchFamily="18" charset="0"/>
              </a:rPr>
              <a:t>itamins</a:t>
            </a:r>
          </a:p>
        </p:txBody>
      </p:sp>
      <p:cxnSp>
        <p:nvCxnSpPr>
          <p:cNvPr id="18" name="直接箭头连接符 17">
            <a:extLst>
              <a:ext uri="{FF2B5EF4-FFF2-40B4-BE49-F238E27FC236}">
                <a16:creationId xmlns:a16="http://schemas.microsoft.com/office/drawing/2014/main" id="{8208CA90-191B-F0A6-F6BA-A1293C6CF283}"/>
              </a:ext>
            </a:extLst>
          </p:cNvPr>
          <p:cNvCxnSpPr>
            <a:cxnSpLocks/>
            <a:endCxn id="16" idx="1"/>
          </p:cNvCxnSpPr>
          <p:nvPr/>
        </p:nvCxnSpPr>
        <p:spPr>
          <a:xfrm>
            <a:off x="3489278" y="4186971"/>
            <a:ext cx="1766601" cy="102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C731975-0CC1-7317-7C89-E5A79CFD8D9D}"/>
              </a:ext>
            </a:extLst>
          </p:cNvPr>
          <p:cNvCxnSpPr>
            <a:cxnSpLocks/>
            <a:endCxn id="16" idx="1"/>
          </p:cNvCxnSpPr>
          <p:nvPr/>
        </p:nvCxnSpPr>
        <p:spPr>
          <a:xfrm flipV="1">
            <a:off x="3489278" y="4289416"/>
            <a:ext cx="1766601" cy="19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330F69A-5416-680E-D42B-41CDC32BA2DF}"/>
              </a:ext>
            </a:extLst>
          </p:cNvPr>
          <p:cNvCxnSpPr>
            <a:cxnSpLocks/>
            <a:endCxn id="14" idx="1"/>
          </p:cNvCxnSpPr>
          <p:nvPr/>
        </p:nvCxnSpPr>
        <p:spPr>
          <a:xfrm flipV="1">
            <a:off x="3478390" y="3106218"/>
            <a:ext cx="1881211" cy="738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933B720-2360-0134-D1B9-844A26DA846A}"/>
              </a:ext>
            </a:extLst>
          </p:cNvPr>
          <p:cNvCxnSpPr>
            <a:cxnSpLocks/>
            <a:endCxn id="14" idx="1"/>
          </p:cNvCxnSpPr>
          <p:nvPr/>
        </p:nvCxnSpPr>
        <p:spPr>
          <a:xfrm flipV="1">
            <a:off x="3489278" y="3106218"/>
            <a:ext cx="1870323" cy="440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226">
            <a:extLst>
              <a:ext uri="{FF2B5EF4-FFF2-40B4-BE49-F238E27FC236}">
                <a16:creationId xmlns:a16="http://schemas.microsoft.com/office/drawing/2014/main" id="{63D02D54-5A02-49CB-A89B-BAE9F88CF030}"/>
              </a:ext>
            </a:extLst>
          </p:cNvPr>
          <p:cNvCxnSpPr>
            <a:cxnSpLocks/>
            <a:endCxn id="11" idx="1"/>
          </p:cNvCxnSpPr>
          <p:nvPr/>
        </p:nvCxnSpPr>
        <p:spPr>
          <a:xfrm>
            <a:off x="3478390" y="1238695"/>
            <a:ext cx="1777489" cy="56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a:extLst>
              <a:ext uri="{FF2B5EF4-FFF2-40B4-BE49-F238E27FC236}">
                <a16:creationId xmlns:a16="http://schemas.microsoft.com/office/drawing/2014/main" id="{3BADC1C4-9E9B-EE26-5F2E-5F7232E1AFE2}"/>
              </a:ext>
            </a:extLst>
          </p:cNvPr>
          <p:cNvCxnSpPr>
            <a:cxnSpLocks/>
            <a:endCxn id="11" idx="1"/>
          </p:cNvCxnSpPr>
          <p:nvPr/>
        </p:nvCxnSpPr>
        <p:spPr>
          <a:xfrm>
            <a:off x="3478390" y="1557016"/>
            <a:ext cx="1777489" cy="244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343A7D99-B775-CDB9-CEB7-900436D751DC}"/>
              </a:ext>
            </a:extLst>
          </p:cNvPr>
          <p:cNvCxnSpPr>
            <a:cxnSpLocks/>
            <a:endCxn id="11" idx="1"/>
          </p:cNvCxnSpPr>
          <p:nvPr/>
        </p:nvCxnSpPr>
        <p:spPr>
          <a:xfrm flipV="1">
            <a:off x="3478390" y="1801606"/>
            <a:ext cx="1777489" cy="73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233">
            <a:extLst>
              <a:ext uri="{FF2B5EF4-FFF2-40B4-BE49-F238E27FC236}">
                <a16:creationId xmlns:a16="http://schemas.microsoft.com/office/drawing/2014/main" id="{A8FE743F-FFC9-7BA9-A479-B1DEC1D6EDBD}"/>
              </a:ext>
            </a:extLst>
          </p:cNvPr>
          <p:cNvCxnSpPr>
            <a:cxnSpLocks/>
            <a:endCxn id="11" idx="1"/>
          </p:cNvCxnSpPr>
          <p:nvPr/>
        </p:nvCxnSpPr>
        <p:spPr>
          <a:xfrm flipV="1">
            <a:off x="3478390" y="1801606"/>
            <a:ext cx="1777489" cy="444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直接箭头连接符 243">
            <a:extLst>
              <a:ext uri="{FF2B5EF4-FFF2-40B4-BE49-F238E27FC236}">
                <a16:creationId xmlns:a16="http://schemas.microsoft.com/office/drawing/2014/main" id="{BFD36D26-4C37-338F-5761-56C5BA4ED99D}"/>
              </a:ext>
            </a:extLst>
          </p:cNvPr>
          <p:cNvCxnSpPr>
            <a:cxnSpLocks/>
            <a:endCxn id="11" idx="1"/>
          </p:cNvCxnSpPr>
          <p:nvPr/>
        </p:nvCxnSpPr>
        <p:spPr>
          <a:xfrm flipV="1">
            <a:off x="3478390" y="1801606"/>
            <a:ext cx="1777489" cy="771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直接箭头连接符 247">
            <a:extLst>
              <a:ext uri="{FF2B5EF4-FFF2-40B4-BE49-F238E27FC236}">
                <a16:creationId xmlns:a16="http://schemas.microsoft.com/office/drawing/2014/main" id="{7EC3728A-77BF-EFB3-6C3E-EE63BF24544E}"/>
              </a:ext>
            </a:extLst>
          </p:cNvPr>
          <p:cNvCxnSpPr>
            <a:cxnSpLocks/>
            <a:endCxn id="11" idx="1"/>
          </p:cNvCxnSpPr>
          <p:nvPr/>
        </p:nvCxnSpPr>
        <p:spPr>
          <a:xfrm flipV="1">
            <a:off x="3478390" y="1801606"/>
            <a:ext cx="1777489" cy="1060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252">
            <a:extLst>
              <a:ext uri="{FF2B5EF4-FFF2-40B4-BE49-F238E27FC236}">
                <a16:creationId xmlns:a16="http://schemas.microsoft.com/office/drawing/2014/main" id="{4FDF9199-3D73-6346-5232-D13BF4CEF21D}"/>
              </a:ext>
            </a:extLst>
          </p:cNvPr>
          <p:cNvCxnSpPr>
            <a:cxnSpLocks/>
            <a:endCxn id="14" idx="1"/>
          </p:cNvCxnSpPr>
          <p:nvPr/>
        </p:nvCxnSpPr>
        <p:spPr>
          <a:xfrm flipV="1">
            <a:off x="3489278" y="3106218"/>
            <a:ext cx="1870323" cy="10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AB20D2AA-7A5B-FB96-2A35-EC2EB9E569F1}"/>
              </a:ext>
            </a:extLst>
          </p:cNvPr>
          <p:cNvCxnSpPr>
            <a:cxnSpLocks/>
            <a:endCxn id="16" idx="1"/>
          </p:cNvCxnSpPr>
          <p:nvPr/>
        </p:nvCxnSpPr>
        <p:spPr>
          <a:xfrm flipV="1">
            <a:off x="3489278" y="4289416"/>
            <a:ext cx="1766601" cy="50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F01929E1-4A46-F64D-58E5-E3A3C989D68C}"/>
              </a:ext>
            </a:extLst>
          </p:cNvPr>
          <p:cNvGraphicFramePr/>
          <p:nvPr>
            <p:extLst>
              <p:ext uri="{D42A27DB-BD31-4B8C-83A1-F6EECF244321}">
                <p14:modId xmlns:p14="http://schemas.microsoft.com/office/powerpoint/2010/main" val="2941231265"/>
              </p:ext>
            </p:extLst>
          </p:nvPr>
        </p:nvGraphicFramePr>
        <p:xfrm>
          <a:off x="-1" y="2013580"/>
          <a:ext cx="4802521" cy="28130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a:extLst>
              <a:ext uri="{FF2B5EF4-FFF2-40B4-BE49-F238E27FC236}">
                <a16:creationId xmlns:a16="http://schemas.microsoft.com/office/drawing/2014/main" id="{A14CDF86-6BF0-BEB5-D374-285D118517EE}"/>
              </a:ext>
            </a:extLst>
          </p:cNvPr>
          <p:cNvGraphicFramePr/>
          <p:nvPr>
            <p:extLst>
              <p:ext uri="{D42A27DB-BD31-4B8C-83A1-F6EECF244321}">
                <p14:modId xmlns:p14="http://schemas.microsoft.com/office/powerpoint/2010/main" val="3619237569"/>
              </p:ext>
            </p:extLst>
          </p:nvPr>
        </p:nvGraphicFramePr>
        <p:xfrm>
          <a:off x="4887852" y="54472"/>
          <a:ext cx="4256148" cy="2865937"/>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E14F9E2A-78B3-AB78-EE0D-A6D7BB3FB619}"/>
              </a:ext>
            </a:extLst>
          </p:cNvPr>
          <p:cNvSpPr txBox="1"/>
          <p:nvPr/>
        </p:nvSpPr>
        <p:spPr>
          <a:xfrm>
            <a:off x="115259" y="857751"/>
            <a:ext cx="4572000" cy="1155829"/>
          </a:xfrm>
          <a:prstGeom prst="rect">
            <a:avLst/>
          </a:prstGeom>
          <a:noFill/>
        </p:spPr>
        <p:txBody>
          <a:bodyPr wrap="square">
            <a:spAutoFit/>
          </a:bodyPr>
          <a:lstStyle/>
          <a:p>
            <a:pPr>
              <a:lnSpc>
                <a:spcPct val="150000"/>
              </a:lnSpc>
            </a:pPr>
            <a:r>
              <a:rPr lang="en-US" altLang="zh-CN" sz="1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In the meat, it can be seen that the general calorie is relatively high, and the kcal distributed in the range of 0-500 is very large.</a:t>
            </a:r>
            <a:endParaRPr lang="zh-CN" altLang="en-US" sz="1600" dirty="0">
              <a:effectLst>
                <a:outerShdw blurRad="38100" dist="38100" dir="2700000" algn="tl">
                  <a:srgbClr val="000000">
                    <a:alpha val="43137"/>
                  </a:srgbClr>
                </a:outerShdw>
              </a:effectLst>
            </a:endParaRPr>
          </a:p>
        </p:txBody>
      </p:sp>
      <p:sp>
        <p:nvSpPr>
          <p:cNvPr id="7" name="文本框 6">
            <a:extLst>
              <a:ext uri="{FF2B5EF4-FFF2-40B4-BE49-F238E27FC236}">
                <a16:creationId xmlns:a16="http://schemas.microsoft.com/office/drawing/2014/main" id="{CEBBB6C9-0EB0-DF8B-B1DA-4081534E0341}"/>
              </a:ext>
            </a:extLst>
          </p:cNvPr>
          <p:cNvSpPr txBox="1"/>
          <p:nvPr/>
        </p:nvSpPr>
        <p:spPr>
          <a:xfrm>
            <a:off x="4802520" y="3031051"/>
            <a:ext cx="4256148" cy="1673600"/>
          </a:xfrm>
          <a:prstGeom prst="rect">
            <a:avLst/>
          </a:prstGeom>
          <a:noFill/>
        </p:spPr>
        <p:txBody>
          <a:bodyPr wrap="square">
            <a:spAutoFit/>
          </a:bodyPr>
          <a:lstStyle/>
          <a:p>
            <a:pPr indent="152400" algn="just">
              <a:lnSpc>
                <a:spcPct val="150000"/>
              </a:lnSpc>
            </a:pPr>
            <a:r>
              <a:rPr lang="en-US" altLang="zh-CN" sz="1400"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Arial" panose="020B0604020202020204" pitchFamily="34" charset="0"/>
              </a:rPr>
              <a:t>We can find that the calorie distribution of vegetables is relatively scattered. After looking at the data set, we found that the practice of vegetables largely determines this. Raw vegetables are usually low in calories. But after cooking, they increase a lot.</a:t>
            </a:r>
            <a:endParaRPr lang="zh-CN" altLang="zh-CN" sz="1100" kern="100" dirty="0">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Arial" panose="020B0604020202020204" pitchFamily="34" charset="0"/>
            </a:endParaRPr>
          </a:p>
        </p:txBody>
      </p:sp>
      <p:sp>
        <p:nvSpPr>
          <p:cNvPr id="8" name="Google Shape;237;p38">
            <a:extLst>
              <a:ext uri="{FF2B5EF4-FFF2-40B4-BE49-F238E27FC236}">
                <a16:creationId xmlns:a16="http://schemas.microsoft.com/office/drawing/2014/main" id="{4A95B5F7-850F-3017-B25A-FCDF0ECEB09A}"/>
              </a:ext>
            </a:extLst>
          </p:cNvPr>
          <p:cNvSpPr txBox="1">
            <a:spLocks noGrp="1"/>
          </p:cNvSpPr>
          <p:nvPr>
            <p:ph type="ctrTitle"/>
          </p:nvPr>
        </p:nvSpPr>
        <p:spPr>
          <a:xfrm>
            <a:off x="0" y="124527"/>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Examples in our dataset</a:t>
            </a:r>
            <a:endParaRPr dirty="0"/>
          </a:p>
        </p:txBody>
      </p:sp>
      <p:pic>
        <p:nvPicPr>
          <p:cNvPr id="2" name="Google Shape;1193;p60">
            <a:extLst>
              <a:ext uri="{FF2B5EF4-FFF2-40B4-BE49-F238E27FC236}">
                <a16:creationId xmlns:a16="http://schemas.microsoft.com/office/drawing/2014/main" id="{4A173A86-3813-E125-871D-16D3EF128C63}"/>
              </a:ext>
            </a:extLst>
          </p:cNvPr>
          <p:cNvPicPr preferRelativeResize="0"/>
          <p:nvPr/>
        </p:nvPicPr>
        <p:blipFill>
          <a:blip r:embed="rId4">
            <a:alphaModFix/>
          </a:blip>
          <a:stretch>
            <a:fillRect/>
          </a:stretch>
        </p:blipFill>
        <p:spPr>
          <a:xfrm>
            <a:off x="8521593" y="4433687"/>
            <a:ext cx="622407" cy="681429"/>
          </a:xfrm>
          <a:prstGeom prst="rect">
            <a:avLst/>
          </a:prstGeom>
          <a:noFill/>
          <a:ln>
            <a:noFill/>
          </a:ln>
        </p:spPr>
      </p:pic>
    </p:spTree>
    <p:extLst>
      <p:ext uri="{BB962C8B-B14F-4D97-AF65-F5344CB8AC3E}">
        <p14:creationId xmlns:p14="http://schemas.microsoft.com/office/powerpoint/2010/main" val="35973409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Food Day Campaign XL by Slidesgo">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D24141"/>
      </a:accent5>
      <a:accent6>
        <a:srgbClr val="EEFF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1037</TotalTime>
  <Words>2607</Words>
  <Application>Microsoft Office PowerPoint</Application>
  <PresentationFormat>全屏显示(16:9)</PresentationFormat>
  <Paragraphs>328</Paragraphs>
  <Slides>48</Slides>
  <Notes>42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Cambria Math</vt:lpstr>
      <vt:lpstr>Calibri</vt:lpstr>
      <vt:lpstr>Cambria</vt:lpstr>
      <vt:lpstr>Oxygen</vt:lpstr>
      <vt:lpstr>Bebas Neue</vt:lpstr>
      <vt:lpstr>Arial</vt:lpstr>
      <vt:lpstr>Oxygen Light</vt:lpstr>
      <vt:lpstr>Times New Roman</vt:lpstr>
      <vt:lpstr>Consolas</vt:lpstr>
      <vt:lpstr>Abril Fatface</vt:lpstr>
      <vt:lpstr>宋体</vt:lpstr>
      <vt:lpstr>Food Day Campaign XL by Slidesgo</vt:lpstr>
      <vt:lpstr>PowerPoint 演示文稿</vt:lpstr>
      <vt:lpstr>01</vt:lpstr>
      <vt:lpstr>Topic introduction</vt:lpstr>
      <vt:lpstr>Introduction</vt:lpstr>
      <vt:lpstr>Website function</vt:lpstr>
      <vt:lpstr>Dataset introduction</vt:lpstr>
      <vt:lpstr>OUR Dataset</vt:lpstr>
      <vt:lpstr>Data Labels</vt:lpstr>
      <vt:lpstr>Examples in our dataset</vt:lpstr>
      <vt:lpstr>Nutritional Background Information</vt:lpstr>
      <vt:lpstr>BMR (Basal Metabolic Rate)</vt:lpstr>
      <vt:lpstr>Mifflin St Jeor Equation</vt:lpstr>
      <vt:lpstr> TDEE (Total Daily Energy Expenditure)</vt:lpstr>
      <vt:lpstr>PAL (Physical Activity Level) </vt:lpstr>
      <vt:lpstr>PowerPoint 演示文稿</vt:lpstr>
      <vt:lpstr>PowerPoint 演示文稿</vt:lpstr>
      <vt:lpstr>PowerPoint 演示文稿</vt:lpstr>
      <vt:lpstr>Search by nutritional standards using  Elasticsearch</vt:lpstr>
      <vt:lpstr>Motivations and Goals</vt:lpstr>
      <vt:lpstr>Advantages</vt:lpstr>
      <vt:lpstr>Indexing</vt:lpstr>
      <vt:lpstr>PowerPoint 演示文稿</vt:lpstr>
      <vt:lpstr>Scripted Scoring</vt:lpstr>
      <vt:lpstr>Scripted Scoring</vt:lpstr>
      <vt:lpstr>Scripted Scoring</vt:lpstr>
      <vt:lpstr>Scripted Scoring</vt:lpstr>
      <vt:lpstr>Scripted Scoring</vt:lpstr>
      <vt:lpstr>Scripted Scoring</vt:lpstr>
      <vt:lpstr>Scripted Scoring</vt:lpstr>
      <vt:lpstr>Scripted Scoring</vt:lpstr>
      <vt:lpstr>Scripted Scoring</vt:lpstr>
      <vt:lpstr>Customize the Recipe</vt:lpstr>
      <vt:lpstr>Retrive the Database</vt:lpstr>
      <vt:lpstr>Find Similar Users by Collaborative Filtering</vt:lpstr>
      <vt:lpstr>PowerPoint 演示文稿</vt:lpstr>
      <vt:lpstr>Strategy</vt:lpstr>
      <vt:lpstr>Methodology</vt:lpstr>
      <vt:lpstr>Methodology</vt:lpstr>
      <vt:lpstr>Implementation in Our System</vt:lpstr>
      <vt:lpstr>Architecture of Web Interface</vt:lpstr>
      <vt:lpstr>Website Architecture</vt:lpstr>
      <vt:lpstr>view.py</vt:lpstr>
      <vt:lpstr>Sessions</vt:lpstr>
      <vt:lpstr>Website Frontend</vt:lpstr>
      <vt:lpstr>Index.html (Home Page)</vt:lpstr>
      <vt:lpstr>Search.html</vt:lpstr>
      <vt:lpstr>User.html</vt:lpstr>
      <vt:lpstr>data.html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DAY CAMPAIGN</dc:title>
  <dc:creator>徐贺</dc:creator>
  <cp:lastModifiedBy>CRAB XIE</cp:lastModifiedBy>
  <cp:revision>51</cp:revision>
  <dcterms:modified xsi:type="dcterms:W3CDTF">2023-09-26T04:38:15Z</dcterms:modified>
</cp:coreProperties>
</file>